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1"/>
  </p:notesMasterIdLst>
  <p:sldIdLst>
    <p:sldId id="257" r:id="rId2"/>
    <p:sldId id="259" r:id="rId3"/>
    <p:sldId id="435" r:id="rId4"/>
    <p:sldId id="261" r:id="rId5"/>
    <p:sldId id="263" r:id="rId6"/>
    <p:sldId id="410" r:id="rId7"/>
    <p:sldId id="265" r:id="rId8"/>
    <p:sldId id="271" r:id="rId9"/>
    <p:sldId id="411" r:id="rId10"/>
    <p:sldId id="436" r:id="rId11"/>
    <p:sldId id="273" r:id="rId12"/>
    <p:sldId id="437" r:id="rId13"/>
    <p:sldId id="413" r:id="rId14"/>
    <p:sldId id="438" r:id="rId15"/>
    <p:sldId id="439" r:id="rId16"/>
    <p:sldId id="269" r:id="rId17"/>
    <p:sldId id="267" r:id="rId18"/>
    <p:sldId id="391" r:id="rId19"/>
    <p:sldId id="412" r:id="rId20"/>
    <p:sldId id="440" r:id="rId21"/>
    <p:sldId id="275" r:id="rId22"/>
    <p:sldId id="277" r:id="rId23"/>
    <p:sldId id="443" r:id="rId24"/>
    <p:sldId id="444" r:id="rId25"/>
    <p:sldId id="445" r:id="rId26"/>
    <p:sldId id="442" r:id="rId27"/>
    <p:sldId id="441" r:id="rId28"/>
    <p:sldId id="416" r:id="rId29"/>
    <p:sldId id="414" r:id="rId30"/>
    <p:sldId id="279" r:id="rId31"/>
    <p:sldId id="446" r:id="rId32"/>
    <p:sldId id="281" r:id="rId33"/>
    <p:sldId id="283" r:id="rId34"/>
    <p:sldId id="285" r:id="rId35"/>
    <p:sldId id="287" r:id="rId36"/>
    <p:sldId id="415" r:id="rId37"/>
    <p:sldId id="417" r:id="rId38"/>
    <p:sldId id="289" r:id="rId39"/>
    <p:sldId id="393" r:id="rId40"/>
    <p:sldId id="291" r:id="rId41"/>
    <p:sldId id="418" r:id="rId42"/>
    <p:sldId id="295" r:id="rId43"/>
    <p:sldId id="297" r:id="rId44"/>
    <p:sldId id="299" r:id="rId45"/>
    <p:sldId id="420" r:id="rId46"/>
    <p:sldId id="419" r:id="rId47"/>
    <p:sldId id="301" r:id="rId48"/>
    <p:sldId id="303" r:id="rId49"/>
    <p:sldId id="395" r:id="rId50"/>
    <p:sldId id="305" r:id="rId51"/>
    <p:sldId id="307" r:id="rId52"/>
    <p:sldId id="421" r:id="rId53"/>
    <p:sldId id="309" r:id="rId54"/>
    <p:sldId id="422" r:id="rId55"/>
    <p:sldId id="311" r:id="rId56"/>
    <p:sldId id="423" r:id="rId57"/>
    <p:sldId id="313" r:id="rId58"/>
    <p:sldId id="315" r:id="rId59"/>
    <p:sldId id="397" r:id="rId60"/>
    <p:sldId id="317" r:id="rId61"/>
    <p:sldId id="514" r:id="rId62"/>
    <p:sldId id="522" r:id="rId63"/>
    <p:sldId id="523" r:id="rId64"/>
    <p:sldId id="520" r:id="rId65"/>
    <p:sldId id="521" r:id="rId66"/>
    <p:sldId id="515" r:id="rId67"/>
    <p:sldId id="524" r:id="rId68"/>
    <p:sldId id="516" r:id="rId69"/>
    <p:sldId id="525" r:id="rId70"/>
    <p:sldId id="517" r:id="rId71"/>
    <p:sldId id="526" r:id="rId72"/>
    <p:sldId id="527" r:id="rId73"/>
    <p:sldId id="528" r:id="rId74"/>
    <p:sldId id="529" r:id="rId75"/>
    <p:sldId id="518" r:id="rId76"/>
    <p:sldId id="530" r:id="rId77"/>
    <p:sldId id="531" r:id="rId78"/>
    <p:sldId id="519" r:id="rId79"/>
    <p:sldId id="532" r:id="rId80"/>
    <p:sldId id="533" r:id="rId81"/>
    <p:sldId id="433" r:id="rId82"/>
    <p:sldId id="434" r:id="rId83"/>
    <p:sldId id="408" r:id="rId84"/>
    <p:sldId id="409" r:id="rId85"/>
    <p:sldId id="327" r:id="rId86"/>
    <p:sldId id="329" r:id="rId87"/>
    <p:sldId id="331" r:id="rId88"/>
    <p:sldId id="333" r:id="rId89"/>
    <p:sldId id="401" r:id="rId9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BB7259-F8D9-4E5D-A623-859DB1D2BA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47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F02963-B633-4CD6-AC26-AA8022509F89}" type="slidenum">
              <a:rPr lang="en-US" sz="1200"/>
              <a:pPr algn="r"/>
              <a:t>42</a:t>
            </a:fld>
            <a:endParaRPr lang="en-US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r>
              <a:rPr lang="sr-Cyrl-CS" altLang="en-US"/>
              <a:t>д</a:t>
            </a:r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270099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41299-B502-47A3-9A2A-77D87A55A3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B9DEF-41DE-45A3-B7A3-AC60DC19B7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E9C5-1808-417D-9303-C5115108C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020AC-0527-4B00-AF39-7ED5192FDE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B543-7B3E-4643-ADEA-CEE980E6D9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0A824-3154-4245-9688-94EA91CCE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05FB5-F4B5-40E6-A616-11BE5D4537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4205E-AA3D-48FC-80C2-914BD168A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32438-F803-45F6-BF17-5778E9C04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10F90-F8A7-4686-A04E-2EE66802E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FB782-1797-4573-AA69-C329F3531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140F97-85F5-4836-87FB-502E54C8BF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dirty="0"/>
              <a:t>         </a:t>
            </a:r>
            <a:r>
              <a:rPr lang="sr-Latn-CS" altLang="en-US" dirty="0"/>
              <a:t>  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sr-Latn-CS" altLang="en-US" dirty="0"/>
              <a:t>          </a:t>
            </a:r>
            <a:r>
              <a:rPr lang="sr-Cyrl-CS" altLang="en-US" dirty="0"/>
              <a:t>     </a:t>
            </a:r>
            <a:r>
              <a:rPr lang="sr-Latn-CS" altLang="en-US" dirty="0"/>
              <a:t>M</a:t>
            </a:r>
            <a:r>
              <a:rPr lang="sr-Cyrl-CS" altLang="en-US" dirty="0"/>
              <a:t>ишићи доњег екстремитета</a:t>
            </a: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sr-Latn-CS" altLang="en-US" dirty="0"/>
              <a:t>             (</a:t>
            </a:r>
            <a:r>
              <a:rPr lang="sr-Latn-CS" altLang="en-US" b="1" dirty="0"/>
              <a:t>Musculi membri inferioris pelvini</a:t>
            </a:r>
            <a:r>
              <a:rPr lang="sr-Latn-CS" altLang="en-US" dirty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sr-Latn-CS" altLang="en-US" dirty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sr-Latn-CS" altLang="en-US"/>
              <a:t>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11368" r="42372" b="38190"/>
          <a:stretch>
            <a:fillRect/>
          </a:stretch>
        </p:blipFill>
        <p:spPr bwMode="auto">
          <a:xfrm>
            <a:off x="1403350" y="98425"/>
            <a:ext cx="6737350" cy="675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400" b="1">
                <a:solidFill>
                  <a:srgbClr val="D09730"/>
                </a:solidFill>
              </a:rPr>
              <a:t>   </a:t>
            </a:r>
          </a:p>
          <a:p>
            <a:pPr eaLnBrk="1" hangingPunct="1">
              <a:buFontTx/>
              <a:buNone/>
            </a:pPr>
            <a:r>
              <a:rPr lang="sr-Latn-CS" altLang="en-US" sz="2400" b="1">
                <a:solidFill>
                  <a:srgbClr val="D09730"/>
                </a:solidFill>
              </a:rPr>
              <a:t>      M.gluteus medius</a:t>
            </a:r>
            <a:r>
              <a:rPr lang="sr-Latn-CS" altLang="en-US" sz="24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(</a:t>
            </a:r>
            <a:r>
              <a:rPr lang="sr-Cyrl-CS" altLang="en-US" sz="2400" b="1"/>
              <a:t>припој</a:t>
            </a:r>
            <a:r>
              <a:rPr lang="sr-Latn-CS" altLang="en-US" sz="2400" b="1"/>
              <a:t>:</a:t>
            </a:r>
            <a:r>
              <a:rPr lang="sr-Latn-CS" altLang="en-US" sz="2400"/>
              <a:t>  </a:t>
            </a:r>
            <a:r>
              <a:rPr lang="sr-Cyrl-CS" altLang="en-US" sz="2400"/>
              <a:t>средње поље бедрeнe јамe </a:t>
            </a:r>
            <a:r>
              <a:rPr lang="sr-Latn-CS" altLang="en-US" sz="2400"/>
              <a:t>- fossa iliaca externa,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</a:t>
            </a:r>
            <a:r>
              <a:rPr lang="sr-Cyrl-CS" altLang="en-US" sz="2400"/>
              <a:t>на седалној фaсцији</a:t>
            </a:r>
            <a:r>
              <a:rPr lang="sr-Latn-CS" altLang="en-US" sz="2400"/>
              <a:t>, </a:t>
            </a:r>
            <a:r>
              <a:rPr lang="sr-Cyrl-CS" altLang="en-US" sz="2400"/>
              <a:t>изме</a:t>
            </a:r>
            <a:r>
              <a:rPr lang="sr-Latn-CS" altLang="en-US" sz="2400"/>
              <a:t>ђ</a:t>
            </a:r>
            <a:r>
              <a:rPr lang="sr-Cyrl-CS" altLang="en-US" sz="2400"/>
              <a:t>у предње и зад</a:t>
            </a:r>
            <a:r>
              <a:rPr lang="sr-Latn-CS" altLang="en-US" sz="2400"/>
              <a:t>њ</a:t>
            </a:r>
            <a:r>
              <a:rPr lang="sr-Cyrl-CS" altLang="en-US" sz="2400"/>
              <a:t>е седалне   </a:t>
            </a:r>
          </a:p>
          <a:p>
            <a:pPr eaLnBrk="1" hangingPunct="1">
              <a:buFontTx/>
              <a:buNone/>
            </a:pPr>
            <a:r>
              <a:rPr lang="sr-Cyrl-CS" altLang="en-US" sz="2400"/>
              <a:t>     линије и на спољњој страни </a:t>
            </a:r>
            <a:r>
              <a:rPr lang="sr-Latn-CS" altLang="en-US" sz="2400">
                <a:solidFill>
                  <a:srgbClr val="CC0000"/>
                </a:solidFill>
              </a:rPr>
              <a:t>trochanter major-a</a:t>
            </a:r>
            <a:r>
              <a:rPr lang="sr-Latn-CS" altLang="en-US" sz="2400"/>
              <a:t>).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</a:t>
            </a:r>
            <a:r>
              <a:rPr lang="sr-Cyrl-CS" altLang="en-US" sz="2400"/>
              <a:t>   </a:t>
            </a:r>
            <a:r>
              <a:rPr lang="sr-Cyrl-CS" altLang="en-US" sz="2400" b="1"/>
              <a:t>Инервацијa</a:t>
            </a:r>
            <a:r>
              <a:rPr lang="sr-Latn-CS" altLang="en-US" sz="2400"/>
              <a:t>: </a:t>
            </a:r>
            <a:r>
              <a:rPr lang="sr-Latn-CS" altLang="en-US" sz="2400" i="1"/>
              <a:t>n.gluteus superior</a:t>
            </a:r>
            <a:r>
              <a:rPr lang="sr-Latn-CS" altLang="en-US" sz="2400"/>
              <a:t>.</a:t>
            </a:r>
            <a:endParaRPr lang="sr-Cyrl-CS" altLang="en-US" sz="2400"/>
          </a:p>
          <a:p>
            <a:pPr eaLnBrk="1" hangingPunct="1">
              <a:buFontTx/>
              <a:buNone/>
            </a:pPr>
            <a:r>
              <a:rPr lang="sr-Cyrl-CS" altLang="en-US" sz="2400" b="1"/>
              <a:t>     Функција:</a:t>
            </a:r>
            <a:r>
              <a:rPr lang="sr-Cyrl-CS" altLang="en-US" sz="2400"/>
              <a:t> абдуктор бута</a:t>
            </a: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 </a:t>
            </a:r>
            <a:r>
              <a:rPr lang="sr-Latn-CS" altLang="en-US" sz="2400" b="1">
                <a:solidFill>
                  <a:srgbClr val="D09730"/>
                </a:solidFill>
              </a:rPr>
              <a:t>M.gluteus minimus</a:t>
            </a:r>
            <a:r>
              <a:rPr lang="sr-Latn-CS" altLang="en-US" sz="24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(</a:t>
            </a:r>
            <a:r>
              <a:rPr lang="sr-Cyrl-CS" altLang="en-US" sz="2400" b="1"/>
              <a:t>припој</a:t>
            </a:r>
            <a:r>
              <a:rPr lang="sr-Latn-CS" altLang="en-US" sz="2400" b="1"/>
              <a:t>:</a:t>
            </a:r>
            <a:r>
              <a:rPr lang="sr-Latn-CS" altLang="en-US" sz="2400"/>
              <a:t> fossa iliaca externa </a:t>
            </a:r>
            <a:r>
              <a:rPr lang="sr-Cyrl-CS" altLang="en-US" sz="2400"/>
              <a:t>и то испред </a:t>
            </a:r>
            <a:r>
              <a:rPr lang="sr-Latn-CS" altLang="en-US" sz="2400"/>
              <a:t>lineae gluteae </a:t>
            </a:r>
            <a:r>
              <a:rPr lang="sr-Cyrl-CS" altLang="en-US" sz="2400"/>
              <a:t>  </a:t>
            </a:r>
          </a:p>
          <a:p>
            <a:pPr eaLnBrk="1" hangingPunct="1">
              <a:buFontTx/>
              <a:buNone/>
            </a:pPr>
            <a:r>
              <a:rPr lang="sr-Cyrl-CS" altLang="en-US" sz="2400"/>
              <a:t>      </a:t>
            </a:r>
            <a:r>
              <a:rPr lang="sr-Latn-CS" altLang="en-US" sz="2400"/>
              <a:t>anterior </a:t>
            </a:r>
            <a:r>
              <a:rPr lang="sr-Cyrl-CS" altLang="en-US" sz="2400"/>
              <a:t>и на предњој ивици </a:t>
            </a:r>
            <a:r>
              <a:rPr lang="sr-Latn-CS" altLang="en-US" sz="2400">
                <a:solidFill>
                  <a:srgbClr val="CC0000"/>
                </a:solidFill>
              </a:rPr>
              <a:t>trochanter major-a</a:t>
            </a:r>
            <a:r>
              <a:rPr lang="sr-Latn-CS" altLang="en-US" sz="2400"/>
              <a:t>).</a:t>
            </a:r>
          </a:p>
          <a:p>
            <a:pPr eaLnBrk="1" hangingPunct="1">
              <a:buFontTx/>
              <a:buNone/>
            </a:pPr>
            <a:r>
              <a:rPr lang="sr-Cyrl-CS" altLang="en-US" sz="2400" b="1"/>
              <a:t>      Инервацијa</a:t>
            </a:r>
            <a:r>
              <a:rPr lang="sr-Cyrl-CS" altLang="en-US" sz="2400"/>
              <a:t>: </a:t>
            </a:r>
            <a:r>
              <a:rPr lang="sr-Latn-CS" altLang="en-US" sz="2400" i="1"/>
              <a:t>n.gluteus superior</a:t>
            </a:r>
            <a:r>
              <a:rPr lang="sr-Cyrl-CS" altLang="en-US" sz="2400"/>
              <a:t> </a:t>
            </a:r>
            <a:r>
              <a:rPr lang="sr-Latn-CS" altLang="en-US" sz="2400"/>
              <a:t>(plexus sacralis)</a:t>
            </a:r>
          </a:p>
          <a:p>
            <a:pPr eaLnBrk="1" hangingPunct="1">
              <a:buFontTx/>
              <a:buNone/>
            </a:pPr>
            <a:r>
              <a:rPr lang="sr-Cyrl-CS" altLang="en-US" sz="2400" b="1"/>
              <a:t>      Функција: </a:t>
            </a:r>
            <a:r>
              <a:rPr lang="sr-Cyrl-CS" altLang="en-US" sz="2400"/>
              <a:t>абдуктор бута</a:t>
            </a:r>
            <a:endParaRPr lang="sr-Latn-C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noFill/>
          <a:ln/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z="3600" b="1" u="sng">
                <a:latin typeface="YUBaskerville" pitchFamily="2" charset="0"/>
              </a:rPr>
              <a:t>дубоки слoј м</a:t>
            </a:r>
            <a:r>
              <a:rPr lang="sr-Latn-CS" altLang="en-US" sz="3600" b="1" u="sng">
                <a:latin typeface="YUBaskerville" pitchFamily="2" charset="0"/>
              </a:rPr>
              <a:t>и</a:t>
            </a:r>
            <a:r>
              <a:rPr lang="sr-Cyrl-CS" altLang="en-US" sz="3600" b="1" u="sng">
                <a:latin typeface="YUBaskerville" pitchFamily="2" charset="0"/>
              </a:rPr>
              <a:t>ш</a:t>
            </a:r>
            <a:r>
              <a:rPr lang="sr-Latn-CS" altLang="en-US" sz="3600" b="1" u="sng">
                <a:latin typeface="YUBaskerville" pitchFamily="2" charset="0"/>
              </a:rPr>
              <a:t>и</a:t>
            </a:r>
            <a:r>
              <a:rPr lang="sr-Cyrl-CS" altLang="en-US" sz="3600" b="1" u="sng">
                <a:latin typeface="YUBaskerville" pitchFamily="2" charset="0"/>
              </a:rPr>
              <a:t>ћа </a:t>
            </a:r>
            <a:r>
              <a:rPr lang="sr-Latn-CS" altLang="en-US" sz="3600" b="1" u="sng">
                <a:latin typeface="YUBaskerville" pitchFamily="2" charset="0"/>
              </a:rPr>
              <a:t>с</a:t>
            </a:r>
            <a:r>
              <a:rPr lang="sr-Cyrl-CS" altLang="en-US" sz="3600" b="1" u="sng">
                <a:latin typeface="YUBaskerville" pitchFamily="2" charset="0"/>
              </a:rPr>
              <a:t>е</a:t>
            </a:r>
            <a:r>
              <a:rPr lang="sr-Latn-CS" altLang="en-US" sz="3600" b="1" u="sng">
                <a:latin typeface="YUBaskerville" pitchFamily="2" charset="0"/>
              </a:rPr>
              <a:t>дал</a:t>
            </a:r>
            <a:r>
              <a:rPr lang="sr-Cyrl-CS" altLang="en-US" sz="3600" b="1" u="sng">
                <a:latin typeface="YUBaskerville" pitchFamily="2" charset="0"/>
              </a:rPr>
              <a:t>нoг прe</a:t>
            </a:r>
            <a:r>
              <a:rPr lang="sr-Latn-CS" altLang="en-US" sz="3600" b="1" u="sng">
                <a:latin typeface="YUBaskerville" pitchFamily="2" charset="0"/>
              </a:rPr>
              <a:t>дел</a:t>
            </a:r>
            <a:r>
              <a:rPr lang="sr-Cyrl-CS" altLang="en-US" sz="3600" b="1" u="sng">
                <a:latin typeface="YUBaskerville" pitchFamily="2" charset="0"/>
              </a:rPr>
              <a:t>a</a:t>
            </a:r>
            <a:r>
              <a:rPr lang="sr-Latn-CS" altLang="en-US" sz="3600" b="1" u="sng"/>
              <a:t>:</a:t>
            </a:r>
            <a:endParaRPr lang="sr-Cyrl-CS" altLang="en-US" sz="3600" b="1" u="sng"/>
          </a:p>
          <a:p>
            <a:pPr marL="609600" indent="-609600" eaLnBrk="1" hangingPunct="1">
              <a:buFontTx/>
              <a:buAutoNum type="alphaLcParenR"/>
            </a:pPr>
            <a:r>
              <a:rPr lang="sr-Latn-CS" altLang="en-US" sz="2400"/>
              <a:t>m. gluteus minimus</a:t>
            </a:r>
            <a:r>
              <a:rPr lang="sr-Cyrl-CS" altLang="en-US" sz="2400"/>
              <a:t> </a:t>
            </a:r>
          </a:p>
          <a:p>
            <a:pPr marL="609600" indent="-609600" eaLnBrk="1" hangingPunct="1">
              <a:buFontTx/>
              <a:buNone/>
            </a:pPr>
            <a:r>
              <a:rPr lang="sr-Latn-CS" altLang="en-US" sz="2400"/>
              <a:t>б) m. piriformis - foramina sacralia pelvina (2-3)</a:t>
            </a:r>
          </a:p>
          <a:p>
            <a:pPr marL="609600" indent="-609600" eaLnBrk="1" hangingPunct="1">
              <a:buFontTx/>
              <a:buNone/>
            </a:pPr>
            <a:r>
              <a:rPr lang="sr-Latn-CS" altLang="en-US" sz="2400"/>
              <a:t>в) m. obturatorius internus- oko foramen obturatorium</a:t>
            </a:r>
            <a:endParaRPr lang="sr-Cyrl-CS" altLang="en-US" sz="2400"/>
          </a:p>
          <a:p>
            <a:pPr marL="609600" indent="-609600" eaLnBrk="1" hangingPunct="1">
              <a:buFontTx/>
              <a:buNone/>
            </a:pPr>
            <a:r>
              <a:rPr lang="sr-Cyrl-CS" altLang="en-US" sz="2400"/>
              <a:t> </a:t>
            </a:r>
            <a:r>
              <a:rPr lang="sr-Latn-CS" altLang="en-US" sz="2400"/>
              <a:t>г) m. gemellus superior - spina ischiadica</a:t>
            </a:r>
            <a:endParaRPr lang="sr-Cyrl-CS" altLang="en-US" sz="2400"/>
          </a:p>
          <a:p>
            <a:pPr marL="609600" indent="-609600" eaLnBrk="1" hangingPunct="1">
              <a:buFontTx/>
              <a:buNone/>
            </a:pPr>
            <a:r>
              <a:rPr lang="sr-Cyrl-CS" altLang="en-US" sz="2400"/>
              <a:t> </a:t>
            </a:r>
            <a:r>
              <a:rPr lang="sr-Latn-CS" altLang="en-US" sz="2400"/>
              <a:t>д) m. gemellus inferior - tuber ischiadicum</a:t>
            </a:r>
            <a:endParaRPr lang="sr-Cyrl-CS" altLang="en-US" sz="2400"/>
          </a:p>
          <a:p>
            <a:pPr marL="609600" indent="-609600" eaLnBrk="1" hangingPunct="1">
              <a:buFontTx/>
              <a:buNone/>
            </a:pPr>
            <a:r>
              <a:rPr lang="sr-Cyrl-CS" altLang="en-US" sz="2400"/>
              <a:t>ђ</a:t>
            </a:r>
            <a:r>
              <a:rPr lang="sr-Latn-CS" altLang="en-US" sz="2400"/>
              <a:t>) m. quadratus femoris - tuber ischiadicum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z="2400"/>
              <a:t>е</a:t>
            </a:r>
            <a:r>
              <a:rPr lang="sr-Latn-CS" altLang="en-US" sz="2400"/>
              <a:t>) m. obturatorius externus - oko foramen obturatorium-a</a:t>
            </a:r>
            <a:endParaRPr lang="sr-Cyrl-CS" altLang="en-US" sz="2400"/>
          </a:p>
          <a:p>
            <a:pPr marL="609600" indent="-609600" eaLnBrk="1" hangingPunct="1">
              <a:buFontTx/>
              <a:buNone/>
            </a:pPr>
            <a:r>
              <a:rPr lang="sr-Latn-CS" altLang="en-US" b="1"/>
              <a:t>- </a:t>
            </a:r>
            <a:r>
              <a:rPr lang="sr-Cyrl-CS" altLang="en-US" b="1">
                <a:latin typeface="YUBaskerville" pitchFamily="2" charset="0"/>
              </a:rPr>
              <a:t>пелвитрохантерични мишићи </a:t>
            </a:r>
            <a:r>
              <a:rPr lang="sr-Latn-CS" altLang="en-US" b="1"/>
              <a:t>(б-</a:t>
            </a:r>
            <a:r>
              <a:rPr lang="sr-Cyrl-CS" altLang="en-US" b="1"/>
              <a:t>е</a:t>
            </a:r>
            <a:r>
              <a:rPr lang="sr-Latn-CS" altLang="en-US" b="1"/>
              <a:t>), </a:t>
            </a:r>
            <a:r>
              <a:rPr lang="sr-Cyrl-CS" altLang="en-US" sz="2800"/>
              <a:t>припој </a:t>
            </a:r>
            <a:r>
              <a:rPr lang="sr-Latn-CS" altLang="en-US" sz="2800"/>
              <a:t>и</a:t>
            </a:r>
            <a:r>
              <a:rPr lang="sr-Cyrl-CS" altLang="en-US" sz="2800"/>
              <a:t>м jе на </a:t>
            </a:r>
            <a:r>
              <a:rPr lang="sr-Latn-CS" altLang="en-US" sz="2800"/>
              <a:t>trochanter major-у.</a:t>
            </a:r>
            <a:endParaRPr lang="sr-Latn-CS" altLang="en-US" sz="2800" b="1"/>
          </a:p>
          <a:p>
            <a:pPr marL="609600" indent="-609600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3362" r="46773" b="65472"/>
          <a:stretch>
            <a:fillRect/>
          </a:stretch>
        </p:blipFill>
        <p:spPr bwMode="auto">
          <a:xfrm>
            <a:off x="-227013" y="381000"/>
            <a:ext cx="93710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r-Cyrl-CS" altLang="en-US" b="1"/>
              <a:t>П</a:t>
            </a:r>
            <a:r>
              <a:rPr lang="sr-Cyrl-CS" altLang="en-US" b="1">
                <a:latin typeface="YUBaskerville" pitchFamily="2" charset="0"/>
              </a:rPr>
              <a:t>елвитрохантерични мишићи </a:t>
            </a:r>
            <a:endParaRPr lang="sr-Cyrl-CS" altLang="en-US" b="1"/>
          </a:p>
          <a:p>
            <a:pPr algn="ctr" eaLnBrk="1" hangingPunct="1">
              <a:buFontTx/>
              <a:buNone/>
            </a:pPr>
            <a:endParaRPr lang="sr-Cyrl-CS" altLang="en-US" b="1"/>
          </a:p>
          <a:p>
            <a:pPr eaLnBrk="1" hangingPunct="1">
              <a:buFontTx/>
              <a:buChar char="-"/>
            </a:pPr>
            <a:r>
              <a:rPr lang="sr-Cyrl-CS" altLang="en-US" sz="2800"/>
              <a:t>Доњи припој </a:t>
            </a:r>
            <a:r>
              <a:rPr lang="sr-Latn-CS" altLang="en-US" sz="2800"/>
              <a:t>и</a:t>
            </a:r>
            <a:r>
              <a:rPr lang="sr-Cyrl-CS" altLang="en-US" sz="2800"/>
              <a:t>м jе на </a:t>
            </a:r>
            <a:r>
              <a:rPr lang="sr-Latn-CS" altLang="en-US" sz="2800"/>
              <a:t>trochanter major-у</a:t>
            </a:r>
            <a:endParaRPr lang="sr-Cyrl-CS" altLang="en-US" sz="2800"/>
          </a:p>
          <a:p>
            <a:pPr eaLnBrk="1" hangingPunct="1">
              <a:buFontTx/>
              <a:buChar char="-"/>
            </a:pPr>
            <a:r>
              <a:rPr lang="sr-Cyrl-CS" altLang="en-US" sz="2800"/>
              <a:t>функција: спољашњи ротатори бута</a:t>
            </a:r>
          </a:p>
          <a:p>
            <a:pPr eaLnBrk="1" hangingPunct="1">
              <a:buFontTx/>
              <a:buChar char="-"/>
            </a:pPr>
            <a:r>
              <a:rPr lang="sr-Cyrl-CS" altLang="en-US" sz="2800"/>
              <a:t>Све инервише плексус сакралис, осим </a:t>
            </a:r>
            <a:r>
              <a:rPr lang="sr-Latn-CS" altLang="en-US" sz="2800">
                <a:solidFill>
                  <a:srgbClr val="CC0000"/>
                </a:solidFill>
              </a:rPr>
              <a:t>m. obturatorius externus</a:t>
            </a:r>
            <a:r>
              <a:rPr lang="sr-Cyrl-CS" altLang="en-US" sz="2800"/>
              <a:t> кога инервише плексус лумбалис</a:t>
            </a:r>
            <a:endParaRPr lang="sr-Latn-CS" altLang="en-US" sz="2800"/>
          </a:p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sr-Latn-CS" altLang="en-US" b="1"/>
              <a:t>Regio glutea</a:t>
            </a:r>
          </a:p>
          <a:p>
            <a:pPr>
              <a:buFontTx/>
              <a:buNone/>
            </a:pPr>
            <a:r>
              <a:rPr lang="sr-Cyrl-CS" altLang="en-US"/>
              <a:t>Границе:</a:t>
            </a:r>
          </a:p>
          <a:p>
            <a:pPr>
              <a:buFontTx/>
              <a:buNone/>
            </a:pPr>
            <a:r>
              <a:rPr lang="sr-Cyrl-CS" altLang="en-US"/>
              <a:t>- </a:t>
            </a:r>
            <a:r>
              <a:rPr lang="sr-Cyrl-CS" altLang="en-US" i="1">
                <a:solidFill>
                  <a:schemeClr val="accent2"/>
                </a:solidFill>
              </a:rPr>
              <a:t>доле</a:t>
            </a:r>
            <a:r>
              <a:rPr lang="sr-Cyrl-CS" altLang="en-US"/>
              <a:t>: седалнобутна бразда</a:t>
            </a:r>
            <a:r>
              <a:rPr lang="sr-Latn-CS" altLang="en-US"/>
              <a:t> (</a:t>
            </a:r>
            <a:r>
              <a:rPr lang="sr-Latn-CS" altLang="en-US">
                <a:solidFill>
                  <a:srgbClr val="CC0000"/>
                </a:solidFill>
              </a:rPr>
              <a:t>sulcus gluteus</a:t>
            </a:r>
            <a:r>
              <a:rPr lang="sr-Latn-CS" altLang="en-US"/>
              <a:t> - s. plica glutea)</a:t>
            </a:r>
            <a:endParaRPr lang="sr-Cyrl-CS" altLang="en-US"/>
          </a:p>
          <a:p>
            <a:pPr>
              <a:buFontTx/>
              <a:buChar char="-"/>
            </a:pPr>
            <a:r>
              <a:rPr lang="sr-Cyrl-CS" altLang="en-US" i="1">
                <a:solidFill>
                  <a:schemeClr val="accent2"/>
                </a:solidFill>
              </a:rPr>
              <a:t>горе</a:t>
            </a:r>
            <a:r>
              <a:rPr lang="sr-Cyrl-CS" altLang="en-US"/>
              <a:t>: бедрени гребен</a:t>
            </a:r>
            <a:r>
              <a:rPr lang="sr-Latn-CS" altLang="en-US"/>
              <a:t> (</a:t>
            </a:r>
            <a:r>
              <a:rPr lang="sr-Latn-CS" altLang="en-US">
                <a:solidFill>
                  <a:srgbClr val="CC0000"/>
                </a:solidFill>
              </a:rPr>
              <a:t>crista iliaca</a:t>
            </a:r>
            <a:r>
              <a:rPr lang="sr-Latn-CS" altLang="en-US"/>
              <a:t>)</a:t>
            </a:r>
            <a:endParaRPr lang="sr-Cyrl-CS" altLang="en-US"/>
          </a:p>
          <a:p>
            <a:pPr>
              <a:buFontTx/>
              <a:buChar char="-"/>
            </a:pPr>
            <a:r>
              <a:rPr lang="sr-Cyrl-CS" altLang="en-US" i="1">
                <a:solidFill>
                  <a:schemeClr val="accent2"/>
                </a:solidFill>
              </a:rPr>
              <a:t>изнутра</a:t>
            </a:r>
            <a:r>
              <a:rPr lang="sr-Cyrl-CS" altLang="en-US"/>
              <a:t>: међуседална бразда</a:t>
            </a:r>
            <a:r>
              <a:rPr lang="sr-Latn-CS" altLang="en-US"/>
              <a:t> (</a:t>
            </a:r>
            <a:r>
              <a:rPr lang="sr-Latn-CS" altLang="en-US">
                <a:solidFill>
                  <a:srgbClr val="CC0000"/>
                </a:solidFill>
              </a:rPr>
              <a:t>crena ani</a:t>
            </a:r>
            <a:r>
              <a:rPr lang="sr-Latn-CS" altLang="en-US"/>
              <a:t>)</a:t>
            </a:r>
            <a:endParaRPr lang="sr-Cyrl-CS" altLang="en-US"/>
          </a:p>
          <a:p>
            <a:pPr>
              <a:buFontTx/>
              <a:buChar char="-"/>
            </a:pPr>
            <a:r>
              <a:rPr lang="sr-Cyrl-CS" altLang="en-US" i="1">
                <a:solidFill>
                  <a:schemeClr val="accent2"/>
                </a:solidFill>
              </a:rPr>
              <a:t>споља</a:t>
            </a:r>
            <a:r>
              <a:rPr lang="sr-Cyrl-CS" altLang="en-US"/>
              <a:t>: линијом која спаја предње горњу бедрену бодљу са спољашњим крајем </a:t>
            </a:r>
            <a:r>
              <a:rPr lang="sr-Latn-CS" altLang="en-US"/>
              <a:t>plicae gluteae</a:t>
            </a:r>
            <a:r>
              <a:rPr lang="sr-Cyrl-CS" altLang="en-US"/>
              <a:t> </a:t>
            </a:r>
            <a:endParaRPr lang="sr-Latn-CS" altLang="en-US"/>
          </a:p>
          <a:p>
            <a:pPr>
              <a:buFontTx/>
              <a:buNone/>
            </a:pPr>
            <a:r>
              <a:rPr lang="sr-Cyrl-CS" altLang="en-US"/>
              <a:t>Има три слоја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I) </a:t>
            </a:r>
            <a:r>
              <a:rPr lang="sr-Latn-CS" altLang="en-US" sz="2400" b="1" u="sng"/>
              <a:t>foramen ischiadicum majus-FIM</a:t>
            </a:r>
            <a:r>
              <a:rPr lang="sr-Latn-CS" altLang="en-US" sz="2400" b="1"/>
              <a:t> </a:t>
            </a:r>
            <a:r>
              <a:rPr lang="sr-Cyrl-CS" altLang="en-US" sz="2400" b="1"/>
              <a:t>(граде </a:t>
            </a:r>
            <a:r>
              <a:rPr lang="sr-Latn-CS" altLang="en-US" sz="2400" b="1"/>
              <a:t>г</a:t>
            </a:r>
            <a:r>
              <a:rPr lang="sr-Cyrl-CS" altLang="en-US" sz="2400" b="1"/>
              <a:t>a</a:t>
            </a:r>
            <a:r>
              <a:rPr lang="sr-Latn-CS" altLang="en-US" sz="2400" b="1"/>
              <a:t>: incisura ischiadica major, </a:t>
            </a:r>
            <a:r>
              <a:rPr lang="sr-Cyrl-CS" altLang="en-US" sz="2400" b="1"/>
              <a:t>бочна ив</a:t>
            </a:r>
            <a:r>
              <a:rPr lang="sr-Latn-CS" altLang="en-US" sz="2400" b="1"/>
              <a:t>и</a:t>
            </a:r>
            <a:r>
              <a:rPr lang="sr-Cyrl-CS" altLang="en-US" sz="2400" b="1"/>
              <a:t>цa крс</a:t>
            </a:r>
            <a:r>
              <a:rPr lang="sr-Latn-CS" altLang="en-US" sz="2400" b="1"/>
              <a:t>н</a:t>
            </a:r>
            <a:r>
              <a:rPr lang="sr-Cyrl-CS" altLang="en-US" sz="2400" b="1"/>
              <a:t>е </a:t>
            </a:r>
            <a:r>
              <a:rPr lang="sr-Latn-CS" altLang="en-US" sz="2400" b="1"/>
              <a:t>к</a:t>
            </a:r>
            <a:r>
              <a:rPr lang="sr-Cyrl-CS" altLang="en-US" sz="2400" b="1"/>
              <a:t>оsт</a:t>
            </a:r>
            <a:r>
              <a:rPr lang="sr-Latn-CS" altLang="en-US" sz="2400" b="1"/>
              <a:t>и, lig sacrospinale)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 b="1"/>
              <a:t>        </a:t>
            </a:r>
            <a:r>
              <a:rPr lang="sr-Latn-CS" altLang="en-US" sz="2400"/>
              <a:t>- m. piriformis </a:t>
            </a:r>
            <a:r>
              <a:rPr lang="sr-Cyrl-CS" altLang="en-US" sz="2400"/>
              <a:t>дели </a:t>
            </a:r>
            <a:r>
              <a:rPr lang="sr-Latn-CS" altLang="en-US" sz="2400"/>
              <a:t>FIM нa:</a:t>
            </a:r>
            <a:br>
              <a:rPr lang="sr-Latn-CS" altLang="en-US" sz="2400"/>
            </a:br>
            <a:r>
              <a:rPr lang="sr-Latn-CS" altLang="en-US" sz="2400"/>
              <a:t>	Ia) </a:t>
            </a:r>
            <a:r>
              <a:rPr lang="sr-Latn-CS" altLang="en-US" sz="2400">
                <a:solidFill>
                  <a:srgbClr val="CC0000"/>
                </a:solidFill>
              </a:rPr>
              <a:t>foramen suprapiriforme</a:t>
            </a:r>
            <a:r>
              <a:rPr lang="sr-Latn-CS" altLang="en-US" sz="2400"/>
              <a:t/>
            </a:r>
            <a:br>
              <a:rPr lang="sr-Latn-CS" altLang="en-US" sz="2400"/>
            </a:br>
            <a:r>
              <a:rPr lang="sr-Latn-CS" altLang="en-US" sz="2400"/>
              <a:t>		- n. gluteus superior</a:t>
            </a:r>
            <a:br>
              <a:rPr lang="sr-Latn-CS" altLang="en-US" sz="2400"/>
            </a:br>
            <a:r>
              <a:rPr lang="sr-Latn-CS" altLang="en-US" sz="2400"/>
              <a:t>		- a. et v. glutea superior</a:t>
            </a:r>
            <a:br>
              <a:rPr lang="sr-Latn-CS" altLang="en-US" sz="2400"/>
            </a:br>
            <a:r>
              <a:rPr lang="sr-Latn-CS" altLang="en-US" sz="2400"/>
              <a:t>	Iб) </a:t>
            </a:r>
            <a:r>
              <a:rPr lang="sr-Latn-CS" altLang="en-US" sz="2400">
                <a:solidFill>
                  <a:srgbClr val="CC0000"/>
                </a:solidFill>
              </a:rPr>
              <a:t>foramen infrapiriforme</a:t>
            </a:r>
            <a:r>
              <a:rPr lang="sr-Latn-CS" altLang="en-US" sz="2400"/>
              <a:t/>
            </a:r>
            <a:br>
              <a:rPr lang="sr-Latn-CS" altLang="en-US" sz="2400"/>
            </a:br>
            <a:r>
              <a:rPr lang="sr-Latn-CS" altLang="en-US" sz="2400"/>
              <a:t>		- n. ischiadicus</a:t>
            </a:r>
            <a:br>
              <a:rPr lang="sr-Latn-CS" altLang="en-US" sz="2400"/>
            </a:br>
            <a:r>
              <a:rPr lang="sr-Latn-CS" altLang="en-US" sz="2400"/>
              <a:t>		- n. cutaneus femoris posterior</a:t>
            </a:r>
            <a:br>
              <a:rPr lang="sr-Latn-CS" altLang="en-US" sz="2400"/>
            </a:br>
            <a:r>
              <a:rPr lang="sr-Latn-CS" altLang="en-US" sz="2400"/>
              <a:t>		- n. gluteus inferior, a. et v. glutea inferior</a:t>
            </a:r>
            <a:br>
              <a:rPr lang="sr-Latn-CS" altLang="en-US" sz="2400"/>
            </a:br>
            <a:r>
              <a:rPr lang="sr-Latn-CS" altLang="en-US" sz="2400"/>
              <a:t>		- a. et v. pudenda interna, n. pudendus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/>
              <a:t/>
            </a:r>
            <a:br>
              <a:rPr lang="sr-Latn-CS" altLang="en-US" sz="2400"/>
            </a:br>
            <a:r>
              <a:rPr lang="sr-Latn-CS" altLang="en-US" sz="2400"/>
              <a:t>II) </a:t>
            </a:r>
            <a:r>
              <a:rPr lang="sr-Latn-CS" altLang="en-US" sz="2400" b="1" u="sng"/>
              <a:t>foramen ischiadicum minus</a:t>
            </a:r>
            <a:r>
              <a:rPr lang="sr-Latn-CS" altLang="en-US" sz="2400" b="1"/>
              <a:t> (</a:t>
            </a:r>
            <a:r>
              <a:rPr lang="sr-Cyrl-CS" altLang="en-US" sz="2400" b="1"/>
              <a:t>граде </a:t>
            </a:r>
            <a:r>
              <a:rPr lang="sr-Latn-CS" altLang="en-US" sz="2400" b="1"/>
              <a:t>г</a:t>
            </a:r>
            <a:r>
              <a:rPr lang="sr-Cyrl-CS" altLang="en-US" sz="2400" b="1"/>
              <a:t>a</a:t>
            </a:r>
            <a:r>
              <a:rPr lang="sr-Latn-CS" altLang="en-US" sz="2400" b="1"/>
              <a:t>: incisura ischiadica minor, lig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 b="1"/>
              <a:t>         sacrotuberale, lig sacrotuberale)</a:t>
            </a:r>
            <a:br>
              <a:rPr lang="sr-Latn-CS" altLang="en-US" sz="2400" b="1"/>
            </a:br>
            <a:r>
              <a:rPr lang="sr-Latn-CS" altLang="en-US" sz="2400"/>
              <a:t>	- a. et v. pudenda interna, n. pudendus, nn rectales inferiores </a:t>
            </a:r>
            <a:br>
              <a:rPr lang="sr-Latn-CS" altLang="en-US" sz="2400"/>
            </a:br>
            <a:r>
              <a:rPr lang="sr-Latn-CS" altLang="en-US" sz="2400"/>
              <a:t>           (</a:t>
            </a:r>
            <a:r>
              <a:rPr lang="sr-Cyrl-CS" altLang="en-US" sz="2400"/>
              <a:t>враћaју се </a:t>
            </a:r>
            <a:r>
              <a:rPr lang="sr-Latn-CS" altLang="en-US" sz="2400"/>
              <a:t>у</a:t>
            </a:r>
            <a:r>
              <a:rPr lang="sr-Cyrl-CS" altLang="en-US" sz="2400"/>
              <a:t> кa</a:t>
            </a:r>
            <a:r>
              <a:rPr lang="sr-Latn-CS" altLang="en-US" sz="2400"/>
              <a:t>р</a:t>
            </a:r>
            <a:r>
              <a:rPr lang="sr-Cyrl-CS" altLang="en-US" sz="2400"/>
              <a:t>лиц</a:t>
            </a:r>
            <a:r>
              <a:rPr lang="sr-Latn-CS" altLang="en-US" sz="2400"/>
              <a:t>у)</a:t>
            </a:r>
            <a:br>
              <a:rPr lang="sr-Latn-CS" altLang="en-US" sz="2400"/>
            </a:br>
            <a:r>
              <a:rPr lang="sr-Latn-CS" altLang="en-US" sz="2400"/>
              <a:t>	- m. obturatorius internus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cs typeface="Arial" pitchFamily="34" charset="0"/>
              </a:rPr>
              <a:t>     - </a:t>
            </a:r>
            <a:r>
              <a:rPr lang="sr-Latn-CS" altLang="en-US" sz="2000">
                <a:cs typeface="Arial" pitchFamily="34" charset="0"/>
              </a:rPr>
              <a:t>Покретe </a:t>
            </a:r>
            <a:r>
              <a:rPr lang="sr-Cyrl-CS" altLang="en-US" sz="2000">
                <a:cs typeface="Arial" pitchFamily="34" charset="0"/>
              </a:rPr>
              <a:t>к</a:t>
            </a:r>
            <a:r>
              <a:rPr lang="sr-Latn-CS" altLang="en-US" sz="2000">
                <a:cs typeface="Arial" pitchFamily="34" charset="0"/>
              </a:rPr>
              <a:t>ука</a:t>
            </a:r>
            <a:r>
              <a:rPr lang="sr-Cyrl-CS" altLang="en-US" sz="2000">
                <a:cs typeface="Arial" pitchFamily="34" charset="0"/>
              </a:rPr>
              <a:t> се</a:t>
            </a:r>
            <a:r>
              <a:rPr lang="sr-Latn-CS" altLang="en-US" sz="2000">
                <a:cs typeface="Arial" pitchFamily="34" charset="0"/>
              </a:rPr>
              <a:t> извод</a:t>
            </a:r>
            <a:r>
              <a:rPr lang="sr-Cyrl-CS" altLang="en-US" sz="2000">
                <a:cs typeface="Arial" pitchFamily="34" charset="0"/>
              </a:rPr>
              <a:t>е</a:t>
            </a:r>
            <a:r>
              <a:rPr lang="sr-Latn-CS" altLang="en-US" sz="2000">
                <a:cs typeface="Arial" pitchFamily="34" charset="0"/>
              </a:rPr>
              <a:t> складн</a:t>
            </a:r>
            <a:r>
              <a:rPr lang="sr-Cyrl-CS" altLang="en-US" sz="2000">
                <a:cs typeface="Arial" pitchFamily="34" charset="0"/>
              </a:rPr>
              <a:t>и</a:t>
            </a:r>
            <a:r>
              <a:rPr lang="sr-Latn-CS" altLang="en-US" sz="2000">
                <a:cs typeface="Arial" pitchFamily="34" charset="0"/>
              </a:rPr>
              <a:t>м и дoбро синхрoнизованим рaдом више мишића: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</a:t>
            </a:r>
            <a:r>
              <a:rPr lang="en-U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-</a:t>
            </a:r>
            <a:r>
              <a:rPr lang="en-US" altLang="en-US" sz="2000">
                <a:cs typeface="Arial" pitchFamily="34" charset="0"/>
              </a:rPr>
              <a:t> 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ФЛЕКСОРИ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m.iliopsoas, m.tensor fasciae latae, m.sartorius, m.rectus 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cs typeface="Arial" pitchFamily="34" charset="0"/>
              </a:rPr>
              <a:t>                            </a:t>
            </a:r>
            <a:r>
              <a:rPr lang="sr-Cyrl-CS" altLang="en-US" sz="2000">
                <a:cs typeface="Arial" pitchFamily="34" charset="0"/>
              </a:rPr>
              <a:t>  </a:t>
            </a:r>
            <a:r>
              <a:rPr lang="sr-Latn-CS" altLang="en-US" sz="2000">
                <a:cs typeface="Arial" pitchFamily="34" charset="0"/>
              </a:rPr>
              <a:t>femoris.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 -</a:t>
            </a:r>
            <a:r>
              <a:rPr lang="en-US" altLang="en-US" sz="2000">
                <a:cs typeface="Arial" pitchFamily="34" charset="0"/>
              </a:rPr>
              <a:t>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ЕКСТEНЗОРИ</a:t>
            </a:r>
            <a:r>
              <a:rPr lang="sr-Latn-CS" altLang="en-US" sz="2000">
                <a:cs typeface="Arial" pitchFamily="34" charset="0"/>
              </a:rPr>
              <a:t>: m.gluteus maximus, m.biceps femoris (caput longum), 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cs typeface="Arial" pitchFamily="34" charset="0"/>
              </a:rPr>
              <a:t>                                </a:t>
            </a:r>
            <a:r>
              <a:rPr lang="sr-Cyrl-CS" altLang="en-US" sz="2000">
                <a:cs typeface="Arial" pitchFamily="34" charset="0"/>
              </a:rPr>
              <a:t>  </a:t>
            </a:r>
            <a:r>
              <a:rPr lang="sr-Latn-CS" altLang="en-US" sz="2000">
                <a:cs typeface="Arial" pitchFamily="34" charset="0"/>
              </a:rPr>
              <a:t>m.semimembranosus,m.semitendinosus.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 -</a:t>
            </a:r>
            <a:r>
              <a:rPr lang="en-US" altLang="en-US" sz="2000">
                <a:cs typeface="Arial" pitchFamily="34" charset="0"/>
              </a:rPr>
              <a:t>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АДУКТОРИ</a:t>
            </a:r>
            <a:r>
              <a:rPr lang="sr-Latn-CS" altLang="en-US" sz="2000">
                <a:cs typeface="Arial" pitchFamily="34" charset="0"/>
              </a:rPr>
              <a:t>: m.adductor magnus, m.adductor longus, m.adductor brevis, 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cs typeface="Arial" pitchFamily="34" charset="0"/>
              </a:rPr>
              <a:t>                             </a:t>
            </a:r>
            <a:r>
              <a:rPr lang="sr-Latn-CS" altLang="en-US" sz="2000">
                <a:cs typeface="Arial" pitchFamily="34" charset="0"/>
              </a:rPr>
              <a:t>m.pectineus.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  -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АБДУКТОРИ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m.gluteus medius, m.gluteus minimus. 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  -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СПОЉАШЊA РOТAЦИЈA НAДКOЛЕ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НИЦЕ</a:t>
            </a:r>
            <a:r>
              <a:rPr lang="sr-Latn-CS" altLang="en-US" sz="2000">
                <a:cs typeface="Arial" pitchFamily="34" charset="0"/>
              </a:rPr>
              <a:t>: m.gluteus maximus, m.gluteus minimus, m.gluteus medius,m.piriformis, m.obturatorius internus, mm.gemelli,m.obturatorius externus, m.quadratus femoris, m.iliopsoas, m.adductor magnus, m.adductor brevis,, m.biceps femoris-caput longum, m.rectus femoris, m.sartorius, m.gracilis.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 -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УН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У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ТРАШЊA 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Р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ОTAЦИЈA 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Н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AДКOЛЕ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НИЦ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E</a:t>
            </a:r>
            <a:r>
              <a:rPr lang="sr-Latn-CS" altLang="en-US" sz="2000">
                <a:cs typeface="Arial" pitchFamily="34" charset="0"/>
              </a:rPr>
              <a:t>: 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cs typeface="Arial" pitchFamily="34" charset="0"/>
              </a:rPr>
              <a:t>                      </a:t>
            </a:r>
            <a:r>
              <a:rPr lang="sr-Latn-CS" altLang="en-US" sz="2000">
                <a:cs typeface="Arial" pitchFamily="34" charset="0"/>
              </a:rPr>
              <a:t>m.gluteus medius et minimus, m.tensor fasciae latae.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20483" name="Picture 3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11368" r="42372" b="38190"/>
          <a:stretch>
            <a:fillRect/>
          </a:stretch>
        </p:blipFill>
        <p:spPr bwMode="auto">
          <a:xfrm>
            <a:off x="1403350" y="98425"/>
            <a:ext cx="6737350" cy="675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4099" name="Picture 4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sr-Latn-CS" altLang="en-US" b="1">
                <a:solidFill>
                  <a:schemeClr val="accent2"/>
                </a:solidFill>
              </a:rPr>
              <a:t>Regio obturatoria</a:t>
            </a:r>
            <a:r>
              <a:rPr lang="sr-Latn-CS" altLang="en-US" b="1"/>
              <a:t> </a:t>
            </a:r>
            <a:r>
              <a:rPr lang="sr-Cyrl-CS" altLang="en-US" b="1"/>
              <a:t>(запорни предео)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altLang="en-US" i="1"/>
              <a:t>У дубини овај предео је ограничен: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напред</a:t>
            </a:r>
            <a:r>
              <a:rPr lang="sr-Cyrl-CS" altLang="en-US" sz="2800"/>
              <a:t>: горња грана препонске кости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позади</a:t>
            </a:r>
            <a:r>
              <a:rPr lang="sr-Cyrl-CS" altLang="en-US" sz="2800"/>
              <a:t>: седално испупчење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унутра</a:t>
            </a:r>
            <a:r>
              <a:rPr lang="sr-Cyrl-CS" altLang="en-US" sz="2800"/>
              <a:t>: доњом граном препонске и седалне кости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споља</a:t>
            </a:r>
            <a:r>
              <a:rPr lang="sr-Cyrl-CS" altLang="en-US" sz="2800"/>
              <a:t>: унутрашњом страном зглоба кука.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sr-Cyrl-CS" alt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sr-Cyrl-CS" altLang="en-US" i="1"/>
              <a:t>Површне границе предела су:</a:t>
            </a:r>
            <a:r>
              <a:rPr lang="sr-Cyrl-CS" altLang="en-US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позади</a:t>
            </a:r>
            <a:r>
              <a:rPr lang="sr-Cyrl-CS" altLang="en-US" sz="2800"/>
              <a:t>: унутрашња ивица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напред</a:t>
            </a:r>
            <a:r>
              <a:rPr lang="sr-Cyrl-CS" altLang="en-US" sz="2800"/>
              <a:t>: предња ивица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доле</a:t>
            </a:r>
            <a:r>
              <a:rPr lang="sr-Cyrl-CS" altLang="en-US" sz="2800"/>
              <a:t>: продужетак доње граничне линије потпрепонског предела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altLang="en-US" sz="2800" u="sng"/>
              <a:t>горе</a:t>
            </a:r>
            <a:r>
              <a:rPr lang="sr-Cyrl-CS" altLang="en-US" sz="2800"/>
              <a:t>: полнобутни набор. </a:t>
            </a:r>
            <a:endParaRPr lang="sr-Latn-CS" alt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/>
              <a:t>Canalis obturatorius (NAV- </a:t>
            </a:r>
            <a:r>
              <a:rPr lang="sr-Cyrl-CS" altLang="en-US"/>
              <a:t>споља ка унутра)</a:t>
            </a:r>
            <a:endParaRPr lang="sr-Cyrl-CS" altLang="en-US" sz="2800"/>
          </a:p>
          <a:p>
            <a:pPr>
              <a:lnSpc>
                <a:spcPct val="90000"/>
              </a:lnSpc>
              <a:buFontTx/>
              <a:buChar char="-"/>
            </a:pPr>
            <a:endParaRPr lang="en-US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sr-Cyrl-CS" altLang="en-US" sz="2800" b="1"/>
              <a:t>МИШИЋИ БУТА</a:t>
            </a:r>
            <a:r>
              <a:rPr lang="sr-Latn-CS" altLang="en-US" sz="2800" b="1"/>
              <a:t> (musculi femoris)</a:t>
            </a:r>
            <a:endParaRPr lang="sr-Cyrl-CS" altLang="en-US" sz="2800" b="1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981075"/>
            <a:ext cx="4038600" cy="5472113"/>
          </a:xfrm>
        </p:spPr>
        <p:txBody>
          <a:bodyPr/>
          <a:lstStyle/>
          <a:p>
            <a:pPr eaLnBrk="1" hangingPunct="1"/>
            <a:r>
              <a:rPr lang="sr-Cyrl-CS" altLang="en-US" sz="2000" b="1"/>
              <a:t>Предња група</a:t>
            </a:r>
            <a:r>
              <a:rPr lang="sr-Latn-CS" altLang="en-US" sz="2000" b="1"/>
              <a:t>:</a:t>
            </a:r>
          </a:p>
          <a:p>
            <a:pPr eaLnBrk="1" hangingPunct="1">
              <a:buFontTx/>
              <a:buNone/>
            </a:pPr>
            <a:endParaRPr lang="sr-Latn-CS" altLang="en-US" sz="2000" b="1"/>
          </a:p>
          <a:p>
            <a:pPr eaLnBrk="1" hangingPunct="1">
              <a:buFontTx/>
              <a:buNone/>
            </a:pPr>
            <a:r>
              <a:rPr lang="sr-Latn-CS" altLang="en-US" sz="2000"/>
              <a:t>	- m. quadriceps femoris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 	 m. rectus femoris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	 m. vastus lateralis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	 m. vastus intermedius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	 m. vastus medialis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</a:t>
            </a:r>
            <a:r>
              <a:rPr lang="sr-Cyrl-CS" altLang="en-US" sz="2000"/>
              <a:t>а</a:t>
            </a:r>
            <a:r>
              <a:rPr lang="sr-Latn-CS" altLang="en-US" sz="2000"/>
              <a:t>rticularis genus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sartorius</a:t>
            </a:r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/>
            <a:r>
              <a:rPr lang="sr-Cyrl-CS" altLang="en-US" sz="2000" b="1"/>
              <a:t>Задња група:</a:t>
            </a:r>
          </a:p>
          <a:p>
            <a:pPr eaLnBrk="1" hangingPunct="1">
              <a:buFontTx/>
              <a:buNone/>
            </a:pPr>
            <a:endParaRPr lang="sr-Latn-CS" altLang="en-US" sz="2000" b="1"/>
          </a:p>
          <a:p>
            <a:pPr eaLnBrk="1" hangingPunct="1">
              <a:buFontTx/>
              <a:buNone/>
            </a:pPr>
            <a:r>
              <a:rPr lang="sr-Latn-CS" altLang="en-US" sz="2000"/>
              <a:t>	- m. semimembranosus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semitendinosus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biceps femoris</a:t>
            </a:r>
            <a:endParaRPr lang="en-US" altLang="en-US" sz="200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2133600"/>
            <a:ext cx="4038600" cy="4351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000" b="1"/>
              <a:t>Унутрашња група</a:t>
            </a:r>
            <a:r>
              <a:rPr lang="sr-Latn-CS" altLang="en-US" sz="2000" b="1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10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 b="1"/>
              <a:t>	</a:t>
            </a:r>
            <a:r>
              <a:rPr lang="sr-Latn-CS" altLang="en-US" sz="2000"/>
              <a:t>- m. pectineus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adductor longus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adductor brevis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adductor magnus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gracilis</a:t>
            </a:r>
            <a:endParaRPr lang="en-US" altLang="en-US" sz="200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228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 alt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462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Latn-CS" altLang="en-US" sz="4400" b="1">
                <a:latin typeface="YUBaskerville" pitchFamily="2" charset="0"/>
              </a:rPr>
              <a:t>            </a:t>
            </a:r>
            <a:r>
              <a:rPr lang="sr-Cyrl-CS" altLang="en-US" sz="4400" b="1"/>
              <a:t>П</a:t>
            </a:r>
            <a:r>
              <a:rPr lang="sr-Cyrl-CS" altLang="en-US" sz="4400" b="1">
                <a:latin typeface="YUBaskerville" pitchFamily="2" charset="0"/>
              </a:rPr>
              <a:t>редња група мишића бута</a:t>
            </a:r>
            <a:r>
              <a:rPr lang="sr-Latn-CS" altLang="en-US" sz="4400" b="1"/>
              <a:t>:</a:t>
            </a:r>
            <a:br>
              <a:rPr lang="sr-Latn-CS" altLang="en-US" sz="4400" b="1"/>
            </a:br>
            <a:endParaRPr lang="sr-Latn-CS" altLang="en-US" sz="44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b="1">
                <a:solidFill>
                  <a:srgbClr val="D09730"/>
                </a:solidFill>
              </a:rPr>
              <a:t>     </a:t>
            </a:r>
            <a:r>
              <a:rPr lang="sr-Latn-CS" altLang="en-US" sz="2800" b="1">
                <a:solidFill>
                  <a:srgbClr val="D09730"/>
                </a:solidFill>
              </a:rPr>
              <a:t>M.sartorius</a:t>
            </a:r>
            <a:r>
              <a:rPr lang="sr-Latn-CS" altLang="en-US" sz="2800" b="1"/>
              <a:t>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b="1"/>
              <a:t>          </a:t>
            </a:r>
            <a:r>
              <a:rPr lang="sr-Latn-CS" altLang="en-US" sz="2800" b="1"/>
              <a:t>(</a:t>
            </a:r>
            <a:r>
              <a:rPr lang="sr-Cyrl-CS" altLang="en-US" sz="2800" b="1"/>
              <a:t>припој</a:t>
            </a:r>
            <a:r>
              <a:rPr lang="sr-Latn-CS" altLang="en-US" sz="2800" b="1"/>
              <a:t>:</a:t>
            </a:r>
            <a:r>
              <a:rPr lang="sr-Latn-CS" altLang="en-US" sz="2800"/>
              <a:t> spina iliaca anterior superior 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 pes anserinus - </a:t>
            </a:r>
            <a:r>
              <a:rPr lang="sr-Cyrl-CS" altLang="en-US" sz="2800"/>
              <a:t>предње горњи део унутрашње </a:t>
            </a:r>
            <a:r>
              <a:rPr lang="sr-Latn-CS" altLang="en-US" sz="28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 </a:t>
            </a:r>
            <a:r>
              <a:rPr lang="sr-Cyrl-CS" altLang="en-US" sz="2800"/>
              <a:t>стране тибије</a:t>
            </a:r>
            <a:r>
              <a:rPr lang="sr-Latn-CS" altLang="en-US" sz="280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/>
              <a:t>          </a:t>
            </a:r>
            <a:r>
              <a:rPr lang="sr-Cyrl-CS" altLang="en-US" sz="2800" b="1"/>
              <a:t>Инервација</a:t>
            </a:r>
            <a:r>
              <a:rPr lang="sr-Cyrl-CS" altLang="en-US" sz="2800"/>
              <a:t>: </a:t>
            </a:r>
            <a:r>
              <a:rPr lang="sr-Latn-CS" altLang="en-US" sz="2800"/>
              <a:t>n.femoralis. (plexus lumbalis)</a:t>
            </a:r>
            <a:endParaRPr lang="sr-Cyrl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800"/>
              <a:t>        </a:t>
            </a:r>
            <a:r>
              <a:rPr lang="sr-Latn-CS" altLang="en-US" sz="2800"/>
              <a:t> </a:t>
            </a:r>
            <a:r>
              <a:rPr lang="sr-Cyrl-CS" altLang="en-US" sz="2800" b="1"/>
              <a:t>Функција</a:t>
            </a:r>
            <a:r>
              <a:rPr lang="sr-Cyrl-CS" altLang="en-US" sz="2800"/>
              <a:t>: флексор потколенице у зглобу </a:t>
            </a:r>
            <a:r>
              <a:rPr lang="sr-Latn-CS" altLang="en-US" sz="2800"/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</a:t>
            </a:r>
            <a:r>
              <a:rPr lang="sr-Cyrl-CS" altLang="en-US" sz="2800"/>
              <a:t>колена и прегибач бута према карлици у зглобу 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</a:t>
            </a:r>
            <a:r>
              <a:rPr lang="sr-Cyrl-CS" altLang="en-US" sz="2800"/>
              <a:t>кука, представља ногу преко ноге</a:t>
            </a:r>
            <a:r>
              <a:rPr lang="sr-Latn-CS" altLang="en-US" sz="280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</a:t>
            </a:r>
            <a:endParaRPr lang="sr-Latn-CS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Latn-CS" altLang="en-US" b="1" u="sng">
                <a:solidFill>
                  <a:srgbClr val="D09730"/>
                </a:solidFill>
              </a:rPr>
              <a:t>M.</a:t>
            </a:r>
            <a:r>
              <a:rPr lang="sr-Cyrl-CS" altLang="en-US" b="1" u="sng">
                <a:solidFill>
                  <a:srgbClr val="D09730"/>
                </a:solidFill>
              </a:rPr>
              <a:t> </a:t>
            </a:r>
            <a:r>
              <a:rPr lang="sr-Latn-CS" altLang="en-US" b="1" u="sng">
                <a:solidFill>
                  <a:srgbClr val="D09730"/>
                </a:solidFill>
              </a:rPr>
              <a:t>quadriceps femoris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altLang="en-US" b="1" u="sng">
              <a:solidFill>
                <a:srgbClr val="D0973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M.rectus femoris</a:t>
            </a:r>
            <a:r>
              <a:rPr lang="en-US" altLang="en-US" b="1">
                <a:solidFill>
                  <a:srgbClr val="D09730"/>
                </a:solidFill>
              </a:rPr>
              <a:t> </a:t>
            </a:r>
            <a:r>
              <a:rPr lang="sr-Latn-CS" altLang="en-US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/>
              <a:t>        </a:t>
            </a:r>
            <a:r>
              <a:rPr lang="sr-Latn-CS" altLang="en-US" sz="2800"/>
              <a:t>(</a:t>
            </a:r>
            <a:r>
              <a:rPr lang="sr-Cyrl-CS" altLang="en-US" sz="2800" b="1"/>
              <a:t>припој</a:t>
            </a:r>
            <a:r>
              <a:rPr lang="sr-Latn-CS" altLang="en-US" sz="2800" b="1"/>
              <a:t>:</a:t>
            </a:r>
            <a:r>
              <a:rPr lang="sr-Latn-CS" altLang="en-US" sz="2800"/>
              <a:t> spina iliaca anterior inferior</a:t>
            </a:r>
            <a:r>
              <a:rPr lang="sr-Cyrl-CS" altLang="en-US" sz="2800"/>
              <a:t>, </a:t>
            </a:r>
            <a:r>
              <a:rPr lang="sr-Latn-CS" altLang="en-US" sz="28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supercilium acetabuli 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basis patellae, </a:t>
            </a:r>
            <a:r>
              <a:rPr lang="sr-Cyrl-CS" altLang="en-US" sz="2800"/>
              <a:t>при чему нека влакна </a:t>
            </a:r>
            <a:r>
              <a:rPr lang="sr-Latn-CS" altLang="en-US" sz="2800"/>
              <a:t>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 </a:t>
            </a:r>
            <a:r>
              <a:rPr lang="sr-Cyrl-CS" altLang="en-US" sz="2800"/>
              <a:t>прелазе у чашичну везу</a:t>
            </a:r>
            <a:r>
              <a:rPr lang="sr-Latn-CS" altLang="en-US" sz="2800"/>
              <a:t>-lig.patellae)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</a:t>
            </a:r>
            <a:r>
              <a:rPr lang="sr-Cyrl-CS" altLang="en-US" sz="2800" b="1"/>
              <a:t>Инервација</a:t>
            </a:r>
            <a:r>
              <a:rPr lang="sr-Cyrl-CS" altLang="en-US" sz="2800"/>
              <a:t>: </a:t>
            </a:r>
            <a:r>
              <a:rPr lang="sr-Latn-CS" altLang="en-US" sz="2800"/>
              <a:t>n.femoralis</a:t>
            </a:r>
            <a:r>
              <a:rPr lang="en-US" altLang="en-US" sz="2800"/>
              <a:t> </a:t>
            </a:r>
            <a:r>
              <a:rPr lang="sr-Latn-CS" altLang="en-US" sz="2800"/>
              <a:t>(plexus lumbalis).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M. vastus lateralis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800"/>
              <a:t>       </a:t>
            </a:r>
            <a:r>
              <a:rPr lang="sr-Latn-CS" altLang="en-US" sz="2800"/>
              <a:t>(</a:t>
            </a:r>
            <a:r>
              <a:rPr lang="sr-Cyrl-CS" altLang="en-US" sz="2800" b="1"/>
              <a:t>припој</a:t>
            </a:r>
            <a:r>
              <a:rPr lang="sr-Latn-CS" altLang="en-US" sz="2800" b="1"/>
              <a:t>:</a:t>
            </a:r>
            <a:r>
              <a:rPr lang="sr-Latn-CS" altLang="en-US" sz="2800"/>
              <a:t> labium laterale lineae asperae, </a:t>
            </a:r>
            <a:r>
              <a:rPr lang="sr-Cyrl-CS" altLang="en-US" sz="2800"/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800"/>
              <a:t>        спољашња међумишићна преграда и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</a:t>
            </a:r>
            <a:r>
              <a:rPr lang="sr-Cyrl-CS" altLang="en-US" sz="2800"/>
              <a:t>прелазе у чашичну везу</a:t>
            </a:r>
            <a:r>
              <a:rPr lang="sr-Latn-CS" altLang="en-US" sz="2800"/>
              <a:t>-lig.patellae)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800"/>
              <a:t>        </a:t>
            </a:r>
            <a:r>
              <a:rPr lang="sr-Cyrl-CS" altLang="en-US" sz="2800" b="1"/>
              <a:t>Инервација</a:t>
            </a:r>
            <a:r>
              <a:rPr lang="sr-Cyrl-CS" altLang="en-US" sz="2800"/>
              <a:t>: </a:t>
            </a:r>
            <a:r>
              <a:rPr lang="sr-Latn-CS" altLang="en-US" sz="2800"/>
              <a:t>n.femoralis</a:t>
            </a:r>
            <a:r>
              <a:rPr lang="en-US" altLang="en-US" sz="2800"/>
              <a:t> </a:t>
            </a:r>
            <a:r>
              <a:rPr lang="sr-Latn-CS" altLang="en-US" sz="2800"/>
              <a:t>(plexus lumbalis).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800" b="1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M. vastus medialis</a:t>
            </a:r>
            <a:endParaRPr lang="sr-Cyrl-CS" altLang="en-US" sz="28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800"/>
              <a:t>(</a:t>
            </a:r>
            <a:r>
              <a:rPr lang="sr-Cyrl-CS" altLang="en-US" sz="2800" b="1"/>
              <a:t>припој</a:t>
            </a:r>
            <a:r>
              <a:rPr lang="sr-Latn-CS" altLang="en-US" sz="2800" b="1"/>
              <a:t>:</a:t>
            </a:r>
            <a:r>
              <a:rPr lang="sr-Latn-CS" altLang="en-US" sz="2800"/>
              <a:t> </a:t>
            </a:r>
            <a:r>
              <a:rPr lang="sr-Cyrl-CS" altLang="en-US" sz="2800"/>
              <a:t>унутрашње гране бифуркације и  </a:t>
            </a:r>
          </a:p>
          <a:p>
            <a:pPr eaLnBrk="1" hangingPunct="1">
              <a:buFontTx/>
              <a:buNone/>
            </a:pPr>
            <a:r>
              <a:rPr lang="sr-Cyrl-CS" altLang="en-US" sz="2800"/>
              <a:t>               трифуркације храпаве линије и на </a:t>
            </a:r>
            <a:r>
              <a:rPr lang="sr-Latn-CS" altLang="en-US" sz="2800"/>
              <a:t>labium </a:t>
            </a:r>
            <a:r>
              <a:rPr lang="sr-Cyrl-CS" altLang="en-US" sz="2800"/>
              <a:t> </a:t>
            </a:r>
          </a:p>
          <a:p>
            <a:pPr eaLnBrk="1" hangingPunct="1">
              <a:buFontTx/>
              <a:buNone/>
            </a:pPr>
            <a:r>
              <a:rPr lang="sr-Cyrl-CS" altLang="en-US" sz="2800"/>
              <a:t>               </a:t>
            </a:r>
            <a:r>
              <a:rPr lang="sr-Latn-CS" altLang="en-US" sz="2800"/>
              <a:t>mediale lineae asperae, </a:t>
            </a:r>
            <a:r>
              <a:rPr lang="sr-Cyrl-CS" altLang="en-US" sz="2800"/>
              <a:t>завршава се на </a:t>
            </a:r>
          </a:p>
          <a:p>
            <a:pPr eaLnBrk="1" hangingPunct="1">
              <a:buFontTx/>
              <a:buNone/>
            </a:pPr>
            <a:r>
              <a:rPr lang="sr-Cyrl-CS" altLang="en-US" sz="2800"/>
              <a:t>  </a:t>
            </a:r>
          </a:p>
          <a:p>
            <a:pPr eaLnBrk="1" hangingPunct="1">
              <a:buFontTx/>
              <a:buNone/>
            </a:pPr>
            <a:r>
              <a:rPr lang="sr-Cyrl-CS" altLang="en-US" sz="2800"/>
              <a:t>              бази и унутрашњој ивици чашице и даје  </a:t>
            </a:r>
          </a:p>
          <a:p>
            <a:pPr eaLnBrk="1" hangingPunct="1">
              <a:buFontTx/>
              <a:buNone/>
            </a:pPr>
            <a:r>
              <a:rPr lang="sr-Cyrl-CS" altLang="en-US" sz="2800"/>
              <a:t>              влакна која улазе у састав чашичне везе</a:t>
            </a:r>
            <a:r>
              <a:rPr lang="sr-Latn-CS" altLang="en-US" sz="2800"/>
              <a:t>-</a:t>
            </a:r>
            <a:endParaRPr lang="sr-Cyrl-CS" altLang="en-US" sz="2800"/>
          </a:p>
          <a:p>
            <a:pPr eaLnBrk="1" hangingPunct="1">
              <a:buFontTx/>
              <a:buNone/>
            </a:pPr>
            <a:r>
              <a:rPr lang="sr-Cyrl-CS" altLang="en-US" sz="2800"/>
              <a:t>              </a:t>
            </a:r>
            <a:r>
              <a:rPr lang="sr-Latn-CS" altLang="en-US" sz="2800"/>
              <a:t>lig.patellae)</a:t>
            </a:r>
          </a:p>
          <a:p>
            <a:pPr eaLnBrk="1" hangingPunct="1">
              <a:buFontTx/>
              <a:buNone/>
            </a:pPr>
            <a:r>
              <a:rPr lang="sr-Latn-CS" altLang="en-US" sz="2800"/>
              <a:t>        </a:t>
            </a:r>
            <a:endParaRPr lang="en-US" altLang="en-US" sz="2800" b="1">
              <a:solidFill>
                <a:srgbClr val="D0973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M. vastus intermedius</a:t>
            </a:r>
            <a:endParaRPr lang="sr-Cyrl-CS" altLang="en-US" sz="28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/>
              <a:t>(</a:t>
            </a:r>
            <a:r>
              <a:rPr lang="sr-Cyrl-CS" altLang="en-US" sz="2400" b="1"/>
              <a:t>припој</a:t>
            </a:r>
            <a:r>
              <a:rPr lang="sr-Latn-CS" altLang="en-US" sz="2400" b="1"/>
              <a:t>:</a:t>
            </a:r>
            <a:r>
              <a:rPr lang="sr-Latn-CS" altLang="en-US" sz="2400"/>
              <a:t> </a:t>
            </a:r>
            <a:r>
              <a:rPr lang="sr-Cyrl-CS" altLang="en-US" sz="2400"/>
              <a:t>две горње трећине предње и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 спољашње стране бутне кости и на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 спољашњој усни храпаве линије</a:t>
            </a:r>
            <a:r>
              <a:rPr lang="sr-Latn-CS" altLang="en-US" sz="2400"/>
              <a:t>, </a:t>
            </a:r>
            <a:r>
              <a:rPr lang="sr-Cyrl-CS" altLang="en-US" sz="240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 завршава се на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бази и унутрашњој ивици чашице и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даје влакна која улазе у састав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          чашичне везе</a:t>
            </a:r>
            <a:r>
              <a:rPr lang="sr-Latn-CS" altLang="en-US" sz="2400"/>
              <a:t>-lig.patellae)</a:t>
            </a:r>
            <a:endParaRPr lang="sr-Cyrl-CS" alt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Функција </a:t>
            </a:r>
            <a:r>
              <a:rPr lang="sr-Latn-CS" altLang="en-US" b="1" u="sng">
                <a:solidFill>
                  <a:srgbClr val="D09730"/>
                </a:solidFill>
              </a:rPr>
              <a:t>M.</a:t>
            </a:r>
            <a:r>
              <a:rPr lang="sr-Cyrl-CS" altLang="en-US" b="1" u="sng">
                <a:solidFill>
                  <a:srgbClr val="D09730"/>
                </a:solidFill>
              </a:rPr>
              <a:t> </a:t>
            </a:r>
            <a:r>
              <a:rPr lang="sr-Latn-CS" altLang="en-US" b="1" u="sng">
                <a:solidFill>
                  <a:srgbClr val="D09730"/>
                </a:solidFill>
              </a:rPr>
              <a:t>quadriceps femoris</a:t>
            </a:r>
            <a:r>
              <a:rPr lang="sr-Cyrl-CS" altLang="en-US" b="1" u="sng">
                <a:solidFill>
                  <a:srgbClr val="D09730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/>
              <a:t>Екстензор потколенице према буту и флексор бута према карлици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Cyrl-CS" altLang="en-US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Latn-CS" alt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/>
              <a:t>        </a:t>
            </a:r>
            <a:endParaRPr lang="en-US" altLang="en-US" sz="2400" b="1">
              <a:solidFill>
                <a:srgbClr val="D0973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>
                <a:solidFill>
                  <a:srgbClr val="D09730"/>
                </a:solidFill>
              </a:rPr>
              <a:t>M articularis genus</a:t>
            </a:r>
            <a:r>
              <a:rPr lang="sr-Cyrl-CS" altLang="en-US" b="1">
                <a:solidFill>
                  <a:srgbClr val="D09730"/>
                </a:solidFill>
              </a:rPr>
              <a:t> </a:t>
            </a:r>
            <a:r>
              <a:rPr lang="sr-Cyrl-CS" altLang="en-US"/>
              <a:t>(подстегнени мишић):</a:t>
            </a:r>
          </a:p>
          <a:p>
            <a:pPr>
              <a:buFontTx/>
              <a:buNone/>
            </a:pPr>
            <a:r>
              <a:rPr lang="sr-Cyrl-CS" altLang="en-US" sz="2800"/>
              <a:t>(припој: предња страна бутне кости, испод припоја средњег стегненог мишића и </a:t>
            </a:r>
            <a:r>
              <a:rPr lang="sr-Latn-CS" altLang="en-US" sz="2800"/>
              <a:t>recessus synovialis superior i bursa suprapatelaris</a:t>
            </a:r>
            <a:r>
              <a:rPr lang="sr-Cyrl-CS" altLang="en-US" sz="2800"/>
              <a:t>)</a:t>
            </a:r>
            <a:r>
              <a:rPr lang="sr-Cyrl-CS" altLang="en-US"/>
              <a:t> </a:t>
            </a:r>
            <a:endParaRPr lang="sr-Latn-CS" altLang="en-US"/>
          </a:p>
          <a:p>
            <a:pPr>
              <a:buFontTx/>
              <a:buNone/>
            </a:pPr>
            <a:r>
              <a:rPr lang="sr-Cyrl-CS" altLang="en-US" sz="2800" b="1"/>
              <a:t>Инервација</a:t>
            </a:r>
            <a:r>
              <a:rPr lang="sr-Cyrl-CS" altLang="en-US" sz="2800"/>
              <a:t>: </a:t>
            </a:r>
            <a:r>
              <a:rPr lang="sr-Latn-CS" altLang="en-US" sz="2800"/>
              <a:t>n.femoralis</a:t>
            </a:r>
            <a:endParaRPr lang="sr-Cyrl-CS" altLang="en-US" sz="2800"/>
          </a:p>
          <a:p>
            <a:pPr>
              <a:buFontTx/>
              <a:buNone/>
            </a:pPr>
            <a:r>
              <a:rPr lang="sr-Cyrl-CS" altLang="en-US" sz="2800" b="1"/>
              <a:t>Функција: </a:t>
            </a:r>
            <a:r>
              <a:rPr lang="sr-Cyrl-CS" altLang="en-US" sz="2800"/>
              <a:t>подржава и затеже синовију за време екстензије колена</a:t>
            </a:r>
            <a:endParaRPr lang="en-US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684213" y="-989013"/>
            <a:ext cx="9828213" cy="7847013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29699" name="Picture 3" descr="scan0012"/>
          <p:cNvPicPr>
            <a:picLocks noChangeAspect="1" noChangeArrowheads="1"/>
          </p:cNvPicPr>
          <p:nvPr/>
        </p:nvPicPr>
        <p:blipFill>
          <a:blip r:embed="rId2" cstate="print"/>
          <a:srcRect b="1187"/>
          <a:stretch>
            <a:fillRect/>
          </a:stretch>
        </p:blipFill>
        <p:spPr bwMode="auto">
          <a:xfrm>
            <a:off x="2209800" y="0"/>
            <a:ext cx="5561013" cy="8145463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11995" r="44402" b="38780"/>
          <a:stretch>
            <a:fillRect/>
          </a:stretch>
        </p:blipFill>
        <p:spPr bwMode="auto">
          <a:xfrm>
            <a:off x="1258888" y="166688"/>
            <a:ext cx="6351587" cy="669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8563" r="38017" b="37746"/>
          <a:stretch>
            <a:fillRect/>
          </a:stretch>
        </p:blipFill>
        <p:spPr bwMode="auto">
          <a:xfrm>
            <a:off x="611188" y="0"/>
            <a:ext cx="7780337" cy="680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sr-Cyrl-CS" altLang="en-US"/>
              <a:t>Мишићи доњег уда</a:t>
            </a:r>
          </a:p>
          <a:p>
            <a:pPr marL="609600" indent="-609600"/>
            <a:endParaRPr lang="sr-Cyrl-CS" altLang="en-US"/>
          </a:p>
          <a:p>
            <a:pPr marL="609600" indent="-609600"/>
            <a:r>
              <a:rPr lang="sr-Cyrl-CS" altLang="en-US"/>
              <a:t>Мишићи бедра</a:t>
            </a:r>
          </a:p>
          <a:p>
            <a:pPr marL="609600" indent="-609600"/>
            <a:r>
              <a:rPr lang="sr-Cyrl-CS" altLang="en-US"/>
              <a:t>Мишићи бута</a:t>
            </a:r>
          </a:p>
          <a:p>
            <a:pPr marL="609600" indent="-609600"/>
            <a:r>
              <a:rPr lang="sr-Cyrl-CS" altLang="en-US"/>
              <a:t>Мишићи потколенице</a:t>
            </a:r>
          </a:p>
          <a:p>
            <a:pPr marL="609600" indent="-609600"/>
            <a:r>
              <a:rPr lang="sr-Cyrl-CS" altLang="en-US"/>
              <a:t>Мишићи стопала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>
                <a:latin typeface="YUBaskerville" pitchFamily="2" charset="0"/>
              </a:rPr>
              <a:t>             </a:t>
            </a:r>
            <a:r>
              <a:rPr lang="sr-Cyrl-CS" altLang="en-US" b="1">
                <a:latin typeface="YUBaskerville" pitchFamily="2" charset="0"/>
              </a:rPr>
              <a:t>задња група мишића бута</a:t>
            </a:r>
            <a:r>
              <a:rPr lang="sr-Latn-CS" altLang="en-US" b="1"/>
              <a:t>:</a:t>
            </a:r>
            <a:br>
              <a:rPr lang="sr-Latn-CS" altLang="en-US" b="1"/>
            </a:br>
            <a:r>
              <a:rPr lang="sr-Latn-CS" altLang="en-US"/>
              <a:t>		</a:t>
            </a:r>
            <a:r>
              <a:rPr lang="sr-Latn-CS" altLang="en-US" sz="2400"/>
              <a:t>a) m. semitendineus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				    (</a:t>
            </a:r>
            <a:r>
              <a:rPr lang="en-GB" altLang="en-US" sz="2400"/>
              <a:t>“</a:t>
            </a:r>
            <a:r>
              <a:rPr lang="sr-Latn-CS" altLang="en-US" sz="2400">
                <a:latin typeface="YUBaskerville" pitchFamily="2" charset="0"/>
              </a:rPr>
              <a:t>полутетивни</a:t>
            </a:r>
            <a:r>
              <a:rPr lang="en-GB" altLang="en-US" sz="2400"/>
              <a:t>”</a:t>
            </a:r>
            <a:r>
              <a:rPr lang="sr-Latn-CS" altLang="en-US" sz="2400"/>
              <a:t> </a:t>
            </a:r>
            <a:r>
              <a:rPr lang="sr-Latn-CS" altLang="en-US" sz="2400">
                <a:latin typeface="YUBaskerville" pitchFamily="2" charset="0"/>
              </a:rPr>
              <a:t>мишић</a:t>
            </a:r>
            <a:r>
              <a:rPr lang="sr-Latn-CS" altLang="en-US" sz="2400"/>
              <a:t>)</a:t>
            </a:r>
            <a:br>
              <a:rPr lang="sr-Latn-CS" altLang="en-US" sz="2400"/>
            </a:br>
            <a:r>
              <a:rPr lang="sr-Latn-CS" altLang="en-US" sz="2400"/>
              <a:t>			   - pes anserinus </a:t>
            </a:r>
            <a:br>
              <a:rPr lang="sr-Latn-CS" altLang="en-US" sz="2400"/>
            </a:br>
            <a:r>
              <a:rPr lang="sr-Latn-CS" altLang="en-US" sz="2400"/>
              <a:t>			    (</a:t>
            </a:r>
            <a:r>
              <a:rPr lang="en-GB" altLang="en-US" sz="2400"/>
              <a:t>“</a:t>
            </a:r>
            <a:r>
              <a:rPr lang="sr-Latn-CS" altLang="en-US" sz="2400">
                <a:latin typeface="YUBaskerville" pitchFamily="2" charset="0"/>
              </a:rPr>
              <a:t>гушчје ноге</a:t>
            </a:r>
            <a:r>
              <a:rPr lang="en-GB" altLang="en-US" sz="2400"/>
              <a:t>”</a:t>
            </a:r>
            <a:r>
              <a:rPr lang="sr-Latn-CS" altLang="en-US" sz="2400"/>
              <a:t>)</a:t>
            </a:r>
            <a:br>
              <a:rPr lang="sr-Latn-CS" altLang="en-US" sz="2400"/>
            </a:b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      		б) m. semimembranosus 	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                		(</a:t>
            </a:r>
            <a:r>
              <a:rPr lang="en-GB" altLang="en-US" sz="2400"/>
              <a:t>“</a:t>
            </a:r>
            <a:r>
              <a:rPr lang="sr-Latn-CS" altLang="en-US" sz="2400">
                <a:latin typeface="YUBaskerville" pitchFamily="2" charset="0"/>
              </a:rPr>
              <a:t>полуопнасти</a:t>
            </a:r>
            <a:r>
              <a:rPr lang="en-GB" altLang="en-US" sz="2400"/>
              <a:t>”</a:t>
            </a:r>
            <a:r>
              <a:rPr lang="sr-Latn-CS" altLang="en-US" sz="2400">
                <a:latin typeface="YUBaskerville" pitchFamily="2" charset="0"/>
              </a:rPr>
              <a:t> мишић</a:t>
            </a:r>
            <a:r>
              <a:rPr lang="sr-Latn-CS" altLang="en-US" sz="2400"/>
              <a:t>)</a:t>
            </a:r>
            <a:br>
              <a:rPr lang="sr-Latn-CS" altLang="en-US" sz="2400"/>
            </a:br>
            <a:r>
              <a:rPr lang="sr-Latn-CS" altLang="en-US" sz="2400"/>
              <a:t>			- lig. popliteum obliquum</a:t>
            </a:r>
            <a:br>
              <a:rPr lang="sr-Latn-CS" altLang="en-US" sz="2400"/>
            </a:b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       		в) m. biceps femoris</a:t>
            </a:r>
            <a:br>
              <a:rPr lang="sr-Latn-CS" altLang="en-US" sz="2400"/>
            </a:br>
            <a:r>
              <a:rPr lang="sr-Latn-CS" altLang="en-US" sz="2400"/>
              <a:t>			- caput longum</a:t>
            </a:r>
            <a:br>
              <a:rPr lang="sr-Latn-CS" altLang="en-US" sz="2400"/>
            </a:br>
            <a:r>
              <a:rPr lang="sr-Latn-CS" altLang="en-US" sz="2400"/>
              <a:t>			- caput breve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noFill/>
          <a:ln/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Cyrl-CS" altLang="en-US" sz="2800" b="1" u="sng">
                <a:latin typeface="Times New Roman" pitchFamily="18" charset="0"/>
              </a:rPr>
              <a:t>Задња група мишића бута</a:t>
            </a:r>
            <a:r>
              <a:rPr lang="sr-Latn-CS" altLang="en-US" sz="2400" b="1" u="sng">
                <a:latin typeface="Times New Roman" pitchFamily="18" charset="0"/>
              </a:rPr>
              <a:t>:</a:t>
            </a:r>
            <a:endParaRPr lang="sr-Cyrl-CS" altLang="en-US" sz="2400" b="1" u="sng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altLang="en-US" sz="2400" b="1" u="sng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b="1">
                <a:solidFill>
                  <a:srgbClr val="D09730"/>
                </a:solidFill>
              </a:rPr>
              <a:t>M.biceps femoris</a:t>
            </a:r>
            <a:r>
              <a:rPr lang="sr-Cyrl-CS" altLang="en-US" sz="2400" b="1">
                <a:solidFill>
                  <a:srgbClr val="D09730"/>
                </a:solidFill>
              </a:rPr>
              <a:t>:</a:t>
            </a:r>
            <a:endParaRPr lang="sr-Latn-C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/>
              <a:t>  (</a:t>
            </a:r>
            <a:r>
              <a:rPr lang="sr-Cyrl-CS" altLang="en-US" sz="2400" b="1"/>
              <a:t>припој</a:t>
            </a:r>
            <a:r>
              <a:rPr lang="sr-Latn-CS" altLang="en-US" sz="2400"/>
              <a:t>: </a:t>
            </a:r>
            <a:r>
              <a:rPr lang="sr-Latn-CS" altLang="en-US" sz="2400" b="1">
                <a:solidFill>
                  <a:srgbClr val="D09730"/>
                </a:solidFill>
              </a:rPr>
              <a:t>caput longum</a:t>
            </a:r>
            <a:r>
              <a:rPr lang="sr-Cyrl-CS" altLang="en-US" sz="2400" b="1">
                <a:solidFill>
                  <a:srgbClr val="D09730"/>
                </a:solidFill>
              </a:rPr>
              <a:t>: </a:t>
            </a:r>
            <a:r>
              <a:rPr lang="sr-Latn-CS" altLang="en-US" sz="2400"/>
              <a:t> tuber ischiadicum</a:t>
            </a:r>
            <a:r>
              <a:rPr lang="sr-Cyrl-CS" altLang="en-US" sz="2400"/>
              <a:t>; </a:t>
            </a:r>
            <a:r>
              <a:rPr lang="sr-Latn-CS" altLang="en-US" sz="2400" b="1">
                <a:solidFill>
                  <a:srgbClr val="D09730"/>
                </a:solidFill>
              </a:rPr>
              <a:t>caput breve </a:t>
            </a:r>
            <a:r>
              <a:rPr lang="sr-Cyrl-CS" altLang="en-US" sz="2400"/>
              <a:t> од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       средине међупростора </a:t>
            </a:r>
            <a:r>
              <a:rPr lang="sr-Latn-CS" altLang="en-US" sz="2400"/>
              <a:t>line aspera </a:t>
            </a:r>
            <a:r>
              <a:rPr lang="sr-Cyrl-CS" altLang="en-US" sz="2400"/>
              <a:t>до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              </a:t>
            </a:r>
            <a:r>
              <a:rPr lang="sr-Latn-CS" altLang="en-US" sz="2400"/>
              <a:t> </a:t>
            </a:r>
            <a:endParaRPr lang="sr-Cyrl-C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        </a:t>
            </a:r>
            <a:r>
              <a:rPr lang="sr-Latn-CS" altLang="en-US" sz="2400"/>
              <a:t>caput fibulae </a:t>
            </a:r>
            <a:r>
              <a:rPr lang="sr-Cyrl-CS" altLang="en-US" sz="2400"/>
              <a:t>а  један део завршне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        тeтивe идe и ка </a:t>
            </a:r>
            <a:r>
              <a:rPr lang="sr-Latn-CS" altLang="en-US" sz="2400"/>
              <a:t>condylus lateralis </a:t>
            </a:r>
            <a:r>
              <a:rPr lang="sr-Cyrl-CS" altLang="en-US" sz="2400"/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        </a:t>
            </a:r>
            <a:r>
              <a:rPr lang="sr-Latn-CS" altLang="en-US" sz="2400"/>
              <a:t>tibiae).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/>
              <a:t>          </a:t>
            </a:r>
            <a:r>
              <a:rPr lang="sr-Cyrl-CS" altLang="en-US" sz="2400" b="1"/>
              <a:t>Инервацијa</a:t>
            </a:r>
            <a:r>
              <a:rPr lang="sr-Cyrl-CS" altLang="en-US" sz="2400"/>
              <a:t>: </a:t>
            </a:r>
            <a:r>
              <a:rPr lang="sr-Latn-CS" altLang="en-US" sz="2400"/>
              <a:t>n.ischiadicus</a:t>
            </a:r>
            <a:endParaRPr lang="sr-Cyrl-C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</a:t>
            </a:r>
            <a:r>
              <a:rPr lang="sr-Cyrl-CS" altLang="en-US" sz="2400" b="1"/>
              <a:t>Функција</a:t>
            </a:r>
            <a:r>
              <a:rPr lang="sr-Cyrl-CS" altLang="en-US" sz="2400"/>
              <a:t>: флексор потколенице, екстензор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/>
              <a:t>          бута према карлици и  спољашњи ротатор потколенице.</a:t>
            </a:r>
            <a:endParaRPr lang="sr-Latn-C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b="1">
                <a:latin typeface="Times New Roman" pitchFamily="18" charset="0"/>
              </a:rPr>
              <a:t/>
            </a:r>
            <a:br>
              <a:rPr lang="sr-Latn-CS" altLang="en-US" sz="2400" b="1">
                <a:latin typeface="Times New Roman" pitchFamily="18" charset="0"/>
              </a:rPr>
            </a:br>
            <a:endParaRPr lang="sr-Latn-CS" altLang="en-US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 b="1">
                <a:solidFill>
                  <a:srgbClr val="D09730"/>
                </a:solidFill>
              </a:rPr>
              <a:t>M.semimembranosus:</a:t>
            </a:r>
            <a:r>
              <a:rPr lang="sr-Latn-CS" altLang="en-US" sz="1800"/>
              <a:t> </a:t>
            </a:r>
            <a:endParaRPr lang="sr-Cyrl-C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(</a:t>
            </a:r>
            <a:r>
              <a:rPr lang="sr-Cyrl-CS" altLang="en-US" sz="1800" b="1"/>
              <a:t>припој:</a:t>
            </a:r>
            <a:r>
              <a:rPr lang="sr-Cyrl-CS" altLang="en-US" sz="1800"/>
              <a:t>  </a:t>
            </a:r>
            <a:r>
              <a:rPr lang="sr-Latn-CS" altLang="en-US" sz="1800"/>
              <a:t>tuber ischiadicum и </a:t>
            </a:r>
            <a:r>
              <a:rPr lang="sr-Cyrl-CS" altLang="en-US" sz="1800"/>
              <a:t>унутрашња страна унутраш</a:t>
            </a:r>
            <a:r>
              <a:rPr lang="sr-Latn-CS" altLang="en-US" sz="1800"/>
              <a:t>њ</a:t>
            </a:r>
            <a:r>
              <a:rPr lang="sr-Cyrl-CS" altLang="en-US" sz="1800"/>
              <a:t>ег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 кондилa тибије</a:t>
            </a:r>
            <a:r>
              <a:rPr lang="sr-Latn-CS" altLang="en-US" sz="1800"/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       </a:t>
            </a:r>
            <a:r>
              <a:rPr lang="sr-Cyrl-CS" altLang="en-US" sz="1800"/>
              <a:t>Од овог доњег припоја полази:</a:t>
            </a:r>
            <a:endParaRPr lang="sr-Latn-C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          a) </a:t>
            </a:r>
            <a:r>
              <a:rPr lang="sr-Cyrl-CS" altLang="en-US" sz="1800" u="sng"/>
              <a:t>повратна тетива</a:t>
            </a:r>
            <a:r>
              <a:rPr lang="sr-Cyrl-CS" altLang="en-US" sz="1800"/>
              <a:t> која чини </a:t>
            </a:r>
            <a:r>
              <a:rPr lang="sr-Latn-CS" altLang="en-US" sz="1800"/>
              <a:t>lig.popliteum obliquum </a:t>
            </a:r>
            <a:r>
              <a:rPr lang="sr-Cyrl-CS" altLang="en-US" sz="1800"/>
              <a:t>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завршава се на спољашњој </a:t>
            </a:r>
            <a:r>
              <a:rPr lang="sr-Latn-CS" altLang="en-US" sz="1800"/>
              <a:t>љ</a:t>
            </a:r>
            <a:r>
              <a:rPr lang="sr-Cyrl-CS" altLang="en-US" sz="1800"/>
              <a:t>усци чахуре колена, 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б) </a:t>
            </a:r>
            <a:r>
              <a:rPr lang="sr-Cyrl-CS" altLang="en-US" sz="1800" u="sng"/>
              <a:t>одбијена тетива</a:t>
            </a:r>
            <a:r>
              <a:rPr lang="sr-Cyrl-CS" altLang="en-US" sz="1800"/>
              <a:t> зaвршaвa се на  унутрaшњем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кондилу тибије).</a:t>
            </a:r>
            <a:endParaRPr lang="sr-Latn-C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  </a:t>
            </a:r>
            <a:r>
              <a:rPr lang="sr-Cyrl-CS" altLang="en-US" sz="1800" b="1"/>
              <a:t>Инервација</a:t>
            </a:r>
            <a:r>
              <a:rPr lang="sr-Cyrl-CS" altLang="en-US" sz="1800"/>
              <a:t>: гране </a:t>
            </a:r>
            <a:r>
              <a:rPr lang="sr-Latn-CS" altLang="en-US" sz="1800"/>
              <a:t>n.ischiadicus-a.</a:t>
            </a:r>
            <a:endParaRPr lang="sr-Cyrl-C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</a:t>
            </a:r>
            <a:r>
              <a:rPr lang="sr-Cyrl-CS" altLang="en-US" sz="1800" b="1"/>
              <a:t>Функција: </a:t>
            </a:r>
            <a:r>
              <a:rPr lang="sr-Cyrl-CS" altLang="en-US" sz="1800"/>
              <a:t>флексор потколенице према буту а потом и екстензор бута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       према карлици а када је колено флектирано обрће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       потколеницу унутра.</a:t>
            </a: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600"/>
              <a:t>   </a:t>
            </a:r>
            <a:r>
              <a:rPr lang="sr-Latn-CS" altLang="en-US" sz="1800" b="1">
                <a:solidFill>
                  <a:srgbClr val="D09730"/>
                </a:solidFill>
              </a:rPr>
              <a:t>M.semitendinosus:</a:t>
            </a:r>
            <a:r>
              <a:rPr lang="sr-Latn-CS" altLang="en-US" sz="1800"/>
              <a:t> (</a:t>
            </a:r>
            <a:r>
              <a:rPr lang="sr-Cyrl-CS" altLang="en-US" sz="1800" b="1"/>
              <a:t>припој</a:t>
            </a:r>
            <a:r>
              <a:rPr lang="sr-Cyrl-CS" altLang="en-US" sz="1800"/>
              <a:t>: </a:t>
            </a:r>
            <a:r>
              <a:rPr lang="sr-Latn-CS" altLang="en-US" sz="1800"/>
              <a:t>tuber ischiadicum </a:t>
            </a:r>
            <a:r>
              <a:rPr lang="sr-Cyrl-CS" altLang="en-US" sz="1800"/>
              <a:t>и</a:t>
            </a:r>
            <a:r>
              <a:rPr lang="sr-Latn-CS" altLang="en-US" sz="1800"/>
              <a:t> pes anserinus).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   </a:t>
            </a:r>
            <a:r>
              <a:rPr lang="sr-Cyrl-CS" altLang="en-US" sz="1800" b="1"/>
              <a:t>Инервација</a:t>
            </a:r>
            <a:r>
              <a:rPr lang="sr-Cyrl-CS" altLang="en-US" sz="1800"/>
              <a:t>: гране </a:t>
            </a:r>
            <a:r>
              <a:rPr lang="sr-Latn-CS" altLang="en-US" sz="1800"/>
              <a:t>n.ischiadicus-a.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  </a:t>
            </a:r>
            <a:r>
              <a:rPr lang="sr-Cyrl-CS" altLang="en-US" sz="1800"/>
              <a:t>  </a:t>
            </a:r>
            <a:r>
              <a:rPr lang="sr-Latn-CS" altLang="en-US" sz="1800"/>
              <a:t> </a:t>
            </a:r>
            <a:r>
              <a:rPr lang="sr-Cyrl-CS" altLang="en-US" sz="1800" b="1"/>
              <a:t>Функција: </a:t>
            </a:r>
            <a:r>
              <a:rPr lang="sr-Cyrl-CS" altLang="en-US" sz="1800"/>
              <a:t>флексор потколенице, екстензор бута и унутрашњи ротатор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        потколенице.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/>
              <a:t>                       </a:t>
            </a: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6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400"/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250825" y="0"/>
            <a:ext cx="8713788" cy="617538"/>
          </a:xfrm>
          <a:prstGeom prst="rect">
            <a:avLst/>
          </a:prstGeom>
          <a:noFill/>
          <a:ln w="38100" cmpd="sng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sr-Latn-CS" alt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Унутрашњ</a:t>
            </a:r>
            <a:r>
              <a:rPr lang="en-US" alt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 група ми</a:t>
            </a:r>
            <a:r>
              <a:rPr lang="sr-Latn-CS" altLang="en-US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шића бута</a:t>
            </a:r>
            <a:endParaRPr lang="en-US" altLang="en-US" sz="3200" b="1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0" y="13716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r-Latn-CS" altLang="en-US" sz="2400" i="1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Font typeface="Arial" pitchFamily="34" charset="0"/>
              <a:buChar char="-"/>
            </a:pPr>
            <a:r>
              <a:rPr lang="sr-Latn-CS" altLang="en-US" sz="2000" b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pectineus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припоји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: pecten ossis pubis, tuberculum pubicum, lig pectineale-Cooperi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до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linea pectinea-femur;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sr-Cyrl-CS" alt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Инервациј</a:t>
            </a:r>
            <a:r>
              <a:rPr lang="sr-Latn-CS" alt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n.femoralis, n.obturatorius</a:t>
            </a:r>
            <a:endParaRPr lang="sr-Cyrl-C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sr-Cyrl-CS" alt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Функција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adductor, flexor 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и спољашњи ротатор бута.</a:t>
            </a: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 autoUpdateAnimBg="0"/>
      <p:bldP spid="35843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         </a:t>
            </a:r>
            <a:r>
              <a:rPr lang="sr-Cyrl-CS" altLang="en-US" sz="3600" b="1">
                <a:latin typeface="YUBaskerville" pitchFamily="2" charset="0"/>
              </a:rPr>
              <a:t>унутрашња група мишића бута</a:t>
            </a:r>
            <a:r>
              <a:rPr lang="sr-Latn-CS" altLang="en-US" sz="3600" b="1"/>
              <a:t>:</a:t>
            </a:r>
            <a:endParaRPr lang="sr-Cyrl-CS" altLang="en-US" sz="36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8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    </a:t>
            </a:r>
            <a:r>
              <a:rPr lang="sr-Latn-CS" altLang="en-US" sz="2000" b="1">
                <a:solidFill>
                  <a:srgbClr val="D09730"/>
                </a:solidFill>
              </a:rPr>
              <a:t>M.adductor longus</a:t>
            </a:r>
            <a:r>
              <a:rPr lang="sr-Latn-CS" altLang="en-US" sz="2000"/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 (</a:t>
            </a:r>
            <a:r>
              <a:rPr lang="sr-Cyrl-CS" altLang="en-US" sz="2000" b="1"/>
              <a:t>припој</a:t>
            </a:r>
            <a:r>
              <a:rPr lang="sr-Latn-CS" altLang="en-US" sz="2000" b="1"/>
              <a:t>:</a:t>
            </a:r>
            <a:r>
              <a:rPr lang="sr-Latn-CS" altLang="en-US" sz="2000"/>
              <a:t>    tuberositas ossis pubis,</a:t>
            </a:r>
            <a:r>
              <a:rPr lang="sr-Cyrl-CS" altLang="en-US" sz="2000"/>
              <a:t> </a:t>
            </a:r>
            <a:r>
              <a:rPr lang="sr-Latn-CS" altLang="en-US" sz="2000"/>
              <a:t>tuberculum pubicum,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                   </a:t>
            </a:r>
            <a:r>
              <a:rPr lang="sr-Cyrl-CS" altLang="en-US" sz="2000"/>
              <a:t>па до </a:t>
            </a:r>
            <a:r>
              <a:rPr lang="sr-Latn-CS" altLang="en-US" sz="2000"/>
              <a:t>lab</a:t>
            </a:r>
            <a:r>
              <a:rPr lang="sr-Cyrl-CS" altLang="en-US" sz="2000"/>
              <a:t>и</a:t>
            </a:r>
            <a:r>
              <a:rPr lang="sr-Latn-CS" altLang="en-US" sz="2000"/>
              <a:t>um mediale lineae asperae).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 </a:t>
            </a:r>
            <a:r>
              <a:rPr lang="sr-Cyrl-CS" altLang="en-US" sz="2000" b="1"/>
              <a:t>Инервација</a:t>
            </a:r>
            <a:r>
              <a:rPr lang="sr-Latn-CS" altLang="en-US" sz="2000"/>
              <a:t>: n.femoralis и n.obturatorius</a:t>
            </a:r>
            <a:endParaRPr lang="sr-Cyrl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 </a:t>
            </a:r>
            <a:r>
              <a:rPr lang="sr-Cyrl-CS" altLang="en-US" sz="2000" b="1"/>
              <a:t>Функција</a:t>
            </a:r>
            <a:r>
              <a:rPr lang="sr-Cyrl-CS" altLang="en-US" sz="2000"/>
              <a:t>: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adductor, flexor 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и спољашњи ротатор бута.</a:t>
            </a:r>
            <a:endParaRPr lang="sr-Latn-C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    </a:t>
            </a: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     </a:t>
            </a:r>
            <a:r>
              <a:rPr lang="sr-Latn-CS" altLang="en-US" sz="2000" b="1">
                <a:solidFill>
                  <a:srgbClr val="D09730"/>
                </a:solidFill>
              </a:rPr>
              <a:t>M.adductor brevis</a:t>
            </a:r>
            <a:r>
              <a:rPr lang="sr-Latn-CS" altLang="en-US" sz="2000"/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</a:t>
            </a:r>
            <a:r>
              <a:rPr lang="sr-Latn-CS" altLang="en-US" sz="2000"/>
              <a:t>ramus inferior ossis pubis </a:t>
            </a:r>
            <a:r>
              <a:rPr lang="sr-Cyrl-CS" altLang="en-US" sz="2000"/>
              <a:t>а база је на горњем делу </a:t>
            </a:r>
            <a:r>
              <a:rPr lang="sr-Latn-CS" altLang="en-US" sz="2000"/>
              <a:t>lineae asperae </a:t>
            </a:r>
            <a:endParaRPr lang="sr-Cyrl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                 </a:t>
            </a:r>
            <a:r>
              <a:rPr lang="sr-Latn-CS" altLang="en-US" sz="2000"/>
              <a:t>i lineae pectineae).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</a:t>
            </a:r>
            <a:r>
              <a:rPr lang="sr-Cyrl-CS" altLang="en-US" sz="2000" b="1"/>
              <a:t>Инервација:</a:t>
            </a:r>
            <a:r>
              <a:rPr lang="sr-Cyrl-CS" altLang="en-US" sz="2000"/>
              <a:t> </a:t>
            </a:r>
            <a:r>
              <a:rPr lang="sr-Latn-CS" altLang="en-US" sz="2000"/>
              <a:t>n.obturatorius.</a:t>
            </a:r>
            <a:endParaRPr lang="sr-Cyrl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</a:t>
            </a:r>
            <a:r>
              <a:rPr lang="sr-Cyrl-CS" altLang="en-US" sz="2000"/>
              <a:t>: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adductor, flexor 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и спољашњи ротатор бута.</a:t>
            </a:r>
            <a:endParaRPr lang="sr-Latn-C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    </a:t>
            </a: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M.adductor magnus</a:t>
            </a:r>
            <a:r>
              <a:rPr lang="sr-Latn-CS" altLang="en-US" sz="20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</a:t>
            </a:r>
            <a:r>
              <a:rPr lang="sr-Latn-CS" altLang="en-US" sz="2000"/>
              <a:t>ramus inferior ossis pubis et ossis ischii, tuber ischiadicum,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</a:t>
            </a:r>
            <a:r>
              <a:rPr lang="sr-Cyrl-CS" altLang="en-US" sz="2000"/>
              <a:t>   </a:t>
            </a:r>
            <a:r>
              <a:rPr lang="sr-Latn-CS" altLang="en-US" sz="2000"/>
              <a:t> </a:t>
            </a:r>
            <a:r>
              <a:rPr lang="sr-Cyrl-CS" altLang="en-US" sz="2000"/>
              <a:t>и доле     </a:t>
            </a:r>
            <a:r>
              <a:rPr lang="sr-Latn-CS" altLang="en-US" sz="2000"/>
              <a:t>na tuberculum adductorium-у,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             </a:t>
            </a:r>
            <a:r>
              <a:rPr lang="sr-Cyrl-CS" altLang="en-US" sz="2000"/>
              <a:t>спољња усна трифуркације </a:t>
            </a:r>
            <a:r>
              <a:rPr lang="sr-Latn-CS" altLang="en-US" sz="2000"/>
              <a:t>lineae asperae,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             </a:t>
            </a:r>
            <a:r>
              <a:rPr lang="sr-Cyrl-CS" altLang="en-US" sz="2000"/>
              <a:t>цела дужина ме</a:t>
            </a:r>
            <a:r>
              <a:rPr lang="sr-Latn-CS" altLang="en-US" sz="2000"/>
              <a:t>ђ</a:t>
            </a:r>
            <a:r>
              <a:rPr lang="sr-Cyrl-CS" altLang="en-US" sz="2000"/>
              <a:t>упростора </a:t>
            </a:r>
            <a:r>
              <a:rPr lang="sr-Latn-CS" altLang="en-US" sz="2000"/>
              <a:t>lineae asperae,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             </a:t>
            </a:r>
            <a:r>
              <a:rPr lang="sr-Cyrl-CS" altLang="en-US" sz="2000"/>
              <a:t>и на доњем делу унутраш</a:t>
            </a:r>
            <a:r>
              <a:rPr lang="sr-Latn-CS" altLang="en-US" sz="2000"/>
              <a:t>њ</a:t>
            </a:r>
            <a:r>
              <a:rPr lang="sr-Cyrl-CS" altLang="en-US" sz="2000"/>
              <a:t>е усне </a:t>
            </a:r>
            <a:r>
              <a:rPr lang="sr-Latn-CS" altLang="en-US" sz="2000"/>
              <a:t>lineae asperae).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</a:t>
            </a:r>
            <a:endParaRPr lang="sr-Cyrl-CS" altLang="en-US" sz="2000"/>
          </a:p>
          <a:p>
            <a:pPr eaLnBrk="1" hangingPunct="1">
              <a:buFontTx/>
              <a:buNone/>
            </a:pPr>
            <a:r>
              <a:rPr lang="sr-Latn-CS" altLang="en-US" sz="2000"/>
              <a:t> </a:t>
            </a:r>
            <a:r>
              <a:rPr lang="sr-Cyrl-CS" altLang="en-US" sz="2000" b="1"/>
              <a:t>Инервација</a:t>
            </a:r>
            <a:r>
              <a:rPr lang="sr-Cyrl-CS" altLang="en-US" sz="2000"/>
              <a:t>: два горња снопа од </a:t>
            </a:r>
            <a:r>
              <a:rPr lang="sr-Latn-CS" altLang="en-US" sz="2000"/>
              <a:t>ramus posterior </a:t>
            </a:r>
            <a:r>
              <a:rPr lang="sr-Latn-CS" altLang="en-US" sz="2000" u="sng"/>
              <a:t>n.obturatorii</a:t>
            </a:r>
            <a:r>
              <a:rPr lang="sr-Cyrl-CS" altLang="en-US" sz="2000"/>
              <a:t>, </a:t>
            </a:r>
            <a:r>
              <a:rPr lang="sr-Latn-CS" altLang="en-US" sz="2000"/>
              <a:t>a </a:t>
            </a:r>
            <a:r>
              <a:rPr lang="sr-Cyrl-CS" altLang="en-US" sz="2000"/>
              <a:t>доњи од гране </a:t>
            </a:r>
            <a:r>
              <a:rPr lang="sr-Latn-CS" altLang="en-US" sz="2000" u="sng"/>
              <a:t>n.ischiadicus-a.</a:t>
            </a:r>
            <a:endParaRPr lang="sr-Cyrl-CS" altLang="en-US" sz="2000" u="sng"/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</a:t>
            </a:r>
            <a:r>
              <a:rPr lang="sr-Cyrl-CS" altLang="en-US" sz="2000"/>
              <a:t>: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adductor,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доњи сноп делује као унутрашњи ротатор а горњи сноп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као спољашњи ротатор бута.</a:t>
            </a:r>
            <a:endParaRPr lang="sr-Latn-C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 M.gracilis</a:t>
            </a:r>
            <a:r>
              <a:rPr lang="sr-Latn-CS" altLang="en-US" sz="2000">
                <a:cs typeface="Arial" pitchFamily="34" charset="0"/>
              </a:rPr>
              <a:t>: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ramus inferior ossis pubis дo pes anserinus)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Инервација: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n.obturatorius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</a:t>
            </a:r>
            <a:r>
              <a:rPr lang="sr-Cyrl-CS" altLang="en-US" sz="2000"/>
              <a:t>: </a:t>
            </a:r>
            <a:r>
              <a:rPr lang="sr-Latn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adductor </a:t>
            </a:r>
            <a:r>
              <a:rPr lang="sr-Cyrl-C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бута и флексор потколенице.</a:t>
            </a:r>
            <a:endParaRPr lang="sr-Latn-CS" alt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 u="sng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l="10889" r="42372" b="38583"/>
          <a:stretch>
            <a:fillRect/>
          </a:stretch>
        </p:blipFill>
        <p:spPr bwMode="auto">
          <a:xfrm>
            <a:off x="1187450" y="0"/>
            <a:ext cx="6802438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8563" r="38017" b="37746"/>
          <a:stretch>
            <a:fillRect/>
          </a:stretch>
        </p:blipFill>
        <p:spPr bwMode="auto">
          <a:xfrm>
            <a:off x="611188" y="0"/>
            <a:ext cx="7780337" cy="680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</a:t>
            </a:r>
            <a:r>
              <a:rPr lang="sr-Cyrl-CS" altLang="en-US" sz="2400" b="1">
                <a:cs typeface="Arial" pitchFamily="34" charset="0"/>
              </a:rPr>
              <a:t>Покрете у коленом зглобу изводе</a:t>
            </a:r>
            <a:r>
              <a:rPr lang="sr-Latn-CS" altLang="en-US" sz="2400" b="1">
                <a:cs typeface="Arial" pitchFamily="34" charset="0"/>
              </a:rPr>
              <a:t>:</a:t>
            </a:r>
          </a:p>
          <a:p>
            <a:pPr eaLnBrk="1" hangingPunct="1">
              <a:buFontTx/>
              <a:buNone/>
            </a:pPr>
            <a:endParaRPr lang="sr-Latn-CS" altLang="en-US" sz="2400" b="1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ФЛЕКСИЈА</a:t>
            </a:r>
            <a:r>
              <a:rPr lang="sr-Cyrl-CS" altLang="en-US" sz="2000" b="1">
                <a:cs typeface="Arial" pitchFamily="34" charset="0"/>
              </a:rPr>
              <a:t>:</a:t>
            </a:r>
            <a:r>
              <a:rPr lang="sr-Cyrl-CS" altLang="en-US" sz="2000">
                <a:cs typeface="Arial" pitchFamily="34" charset="0"/>
              </a:rPr>
              <a:t>  </a:t>
            </a:r>
            <a:r>
              <a:rPr lang="sr-Latn-CS" altLang="en-US" sz="2000">
                <a:cs typeface="Arial" pitchFamily="34" charset="0"/>
              </a:rPr>
              <a:t>m.biceps femoris, m.semitendinosus,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        m.semimembranosus, m.gracilis, m.sartorius,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        m.gastrocnemius, m.popliteus.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ЕКСТЕНЗИЈА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m.quadriceps femoris, m.tensor fasciae latae.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СПОЉЊА РОТАЦИЈА ПОДКOЛЕНИЦЕ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m.biceps femoris, m.tensor fasciae latae,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m.gastrocnemius (caput laterale),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УНУТРАШЊА РОТАЦИЈА ПОДКОЛЕНИЦЕ</a:t>
            </a:r>
            <a:r>
              <a:rPr lang="sr-Cyrl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m.semimembranosus, m.semitendinosus,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m.popliteus, m.gracilis, m.sartorius.</a:t>
            </a:r>
          </a:p>
          <a:p>
            <a:pPr eaLnBrk="1" hangingPunct="1">
              <a:buFontTx/>
              <a:buNone/>
            </a:pP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41987" name="Picture 3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Latn-CS" altLang="en-US" sz="2800" b="1"/>
              <a:t>МИШИЋИ </a:t>
            </a:r>
            <a:r>
              <a:rPr lang="en-US" altLang="en-US" sz="2800" b="1"/>
              <a:t>БЕДРА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1. </a:t>
            </a:r>
            <a:r>
              <a:rPr lang="sr-Latn-CS" altLang="en-US" sz="2000" b="1" u="sng"/>
              <a:t>Унутрашња група: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- m. illiopsoas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2. </a:t>
            </a:r>
            <a:r>
              <a:rPr lang="sr-Latn-CS" altLang="en-US" sz="2000" b="1" u="sng"/>
              <a:t>Спољашња група: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- </a:t>
            </a:r>
            <a:r>
              <a:rPr lang="sr-Latn-CS" altLang="en-US" sz="2000" b="1" i="1"/>
              <a:t>mm. regionis  glutei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/>
              <a:t>	</a:t>
            </a:r>
            <a:r>
              <a:rPr lang="sr-Latn-CS" altLang="en-US" sz="2000" b="1">
                <a:solidFill>
                  <a:srgbClr val="800000"/>
                </a:solidFill>
              </a:rPr>
              <a:t>површни слој</a:t>
            </a:r>
            <a:endParaRPr lang="sr-Latn-CS" altLang="en-US" sz="2000" u="sng">
              <a:solidFill>
                <a:srgbClr val="8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/>
              <a:t>	</a:t>
            </a:r>
            <a:r>
              <a:rPr lang="sr-Latn-CS" altLang="en-US" sz="2000"/>
              <a:t>- m. tensor fasciae latae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- m. gluteus maximus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</a:t>
            </a:r>
            <a:r>
              <a:rPr lang="sr-Latn-CS" altLang="en-US" sz="2000" b="1">
                <a:solidFill>
                  <a:srgbClr val="800000"/>
                </a:solidFill>
              </a:rPr>
              <a:t>други слој</a:t>
            </a:r>
            <a:endParaRPr lang="sr-Latn-CS" altLang="en-US" sz="2000" b="1" u="sng">
              <a:solidFill>
                <a:srgbClr val="8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- m. gluteus medius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</a:t>
            </a:r>
            <a:r>
              <a:rPr lang="sr-Latn-CS" altLang="en-US" sz="2000" b="1">
                <a:solidFill>
                  <a:srgbClr val="800000"/>
                </a:solidFill>
              </a:rPr>
              <a:t>трећи слој</a:t>
            </a:r>
            <a:endParaRPr lang="sr-Latn-CS" altLang="en-US" sz="2000" b="1" u="sng">
              <a:solidFill>
                <a:srgbClr val="8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- m. gluteus minimus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	- 6 пелвитрохантеричних мишића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</a:pPr>
            <a:endParaRPr lang="en-US" altLang="en-US" sz="200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/>
              <a:t>- </a:t>
            </a:r>
            <a:r>
              <a:rPr lang="sr-Latn-CS" altLang="en-US" sz="1800" b="1" i="1"/>
              <a:t>Пелвитроха</a:t>
            </a:r>
            <a:r>
              <a:rPr lang="sr-Cyrl-CS" altLang="en-US" sz="1800" b="1" i="1"/>
              <a:t>н</a:t>
            </a:r>
            <a:r>
              <a:rPr lang="sr-Latn-CS" altLang="en-US" sz="1800" b="1" i="1"/>
              <a:t>терични мишићи: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1800" b="1" i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 b="1"/>
              <a:t>	</a:t>
            </a:r>
            <a:r>
              <a:rPr lang="sr-Latn-CS" altLang="en-US" sz="1800"/>
              <a:t>- m. piriformis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	- m. obturatorius internus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	- m. gemellus superior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	- m. gemellus inferior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	- m. obturatorius extenus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/>
              <a:t>	- m. quadratus femoris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561975"/>
          </a:xfrm>
        </p:spPr>
        <p:txBody>
          <a:bodyPr/>
          <a:lstStyle/>
          <a:p>
            <a:pPr eaLnBrk="1" hangingPunct="1"/>
            <a:r>
              <a:rPr lang="sr-Cyrl-CS" altLang="en-US" sz="2800" b="1"/>
              <a:t>МИШИЋИ ПОТКОЛЕНИЦЕ</a:t>
            </a:r>
            <a:r>
              <a:rPr lang="sr-Latn-CS" altLang="en-US" sz="2800" b="1"/>
              <a:t> (musculi cruris)</a:t>
            </a:r>
            <a:endParaRPr lang="sr-Cyrl-CS" altLang="en-US" sz="2800" b="1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96975"/>
            <a:ext cx="4643438" cy="5113338"/>
          </a:xfrm>
        </p:spPr>
        <p:txBody>
          <a:bodyPr/>
          <a:lstStyle/>
          <a:p>
            <a:pPr eaLnBrk="1" hangingPunct="1"/>
            <a:r>
              <a:rPr lang="sr-Cyrl-CS" altLang="en-US" sz="2000" b="1"/>
              <a:t>Предња група</a:t>
            </a:r>
            <a:r>
              <a:rPr lang="sr-Latn-CS" altLang="en-US" sz="2000" b="1"/>
              <a:t>: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tibialis anterior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extensor digitorum longus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extensor hallucis longus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peroneus tertius</a:t>
            </a:r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/>
            <a:r>
              <a:rPr lang="sr-Cyrl-CS" altLang="en-US" sz="2000" b="1"/>
              <a:t>Спољашња група</a:t>
            </a:r>
            <a:r>
              <a:rPr lang="sr-Latn-CS" altLang="en-US" sz="2000" b="1"/>
              <a:t>: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peroneus longus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peroneus brevis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268413"/>
            <a:ext cx="4038600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000" b="1"/>
              <a:t>Задња група: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</a:t>
            </a:r>
            <a:r>
              <a:rPr lang="sr-Cyrl-CS" altLang="en-US" sz="2000" u="sng"/>
              <a:t>Површни слој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triceps surae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plantaris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</a:t>
            </a:r>
            <a:r>
              <a:rPr lang="sr-Cyrl-CS" altLang="en-US" sz="2000" u="sng"/>
              <a:t>Дубоки слој</a:t>
            </a:r>
            <a:endParaRPr lang="sr-Latn-CS" altLang="en-US" sz="2000" u="sng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popliteus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tibialis posterior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flexor digitorum longus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flexor hallucis longus</a:t>
            </a:r>
            <a:endParaRPr lang="en-U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l="8415" r="40047" b="37993"/>
          <a:stretch>
            <a:fillRect/>
          </a:stretch>
        </p:blipFill>
        <p:spPr bwMode="auto">
          <a:xfrm>
            <a:off x="684213" y="76200"/>
            <a:ext cx="7507287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     M. tibialis anterior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(</a:t>
            </a:r>
            <a:r>
              <a:rPr lang="sr-Cyrl-CS" altLang="en-US" sz="2000" b="1">
                <a:cs typeface="Arial" pitchFamily="34" charset="0"/>
              </a:rPr>
              <a:t>припој:</a:t>
            </a:r>
            <a:r>
              <a:rPr lang="sr-Latn-CS" altLang="en-US" sz="2000" b="1">
                <a:cs typeface="Arial" pitchFamily="34" charset="0"/>
              </a:rPr>
              <a:t> </a:t>
            </a:r>
            <a:r>
              <a:rPr lang="sr-Cyrl-CS" altLang="en-US" sz="2000">
                <a:cs typeface="Arial" pitchFamily="34" charset="0"/>
              </a:rPr>
              <a:t>спољашња страна горње трећине и</a:t>
            </a: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>
                <a:cs typeface="Arial" pitchFamily="34" charset="0"/>
              </a:rPr>
              <a:t>латералног кодила тибије</a:t>
            </a:r>
            <a:r>
              <a:rPr lang="sr-Latn-CS" altLang="en-US" sz="2000">
                <a:cs typeface="Arial" pitchFamily="34" charset="0"/>
              </a:rPr>
              <a:t>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tuberositas tibiae, </a:t>
            </a:r>
            <a:r>
              <a:rPr lang="sr-Cyrl-CS" altLang="en-US" sz="2000">
                <a:cs typeface="Arial" pitchFamily="34" charset="0"/>
              </a:rPr>
              <a:t>ме</a:t>
            </a:r>
            <a:r>
              <a:rPr lang="sr-Latn-CS" altLang="en-US" sz="2000">
                <a:cs typeface="Arial" pitchFamily="34" charset="0"/>
              </a:rPr>
              <a:t>ђ</a:t>
            </a:r>
            <a:r>
              <a:rPr lang="sr-Cyrl-CS" altLang="en-US" sz="2000">
                <a:cs typeface="Arial" pitchFamily="34" charset="0"/>
              </a:rPr>
              <a:t>укоштана опна</a:t>
            </a:r>
            <a:r>
              <a:rPr lang="sr-Latn-CS" altLang="en-US" sz="2000">
                <a:cs typeface="Arial" pitchFamily="34" charset="0"/>
              </a:rPr>
              <a:t>, fascia podkolenice,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до os cuneiforme mediale и os metatarsale primum).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</a:t>
            </a:r>
            <a:r>
              <a:rPr lang="sr-Cyrl-CS" altLang="en-US" sz="2000" b="1">
                <a:cs typeface="Arial" pitchFamily="34" charset="0"/>
              </a:rPr>
              <a:t>Инервацијa</a:t>
            </a:r>
            <a:r>
              <a:rPr lang="sr-Latn-CS" altLang="en-US" sz="2000">
                <a:cs typeface="Arial" pitchFamily="34" charset="0"/>
              </a:rPr>
              <a:t>: n.peroneus profundus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дорзални флексор стопала, </a:t>
            </a:r>
            <a:r>
              <a:rPr lang="sr-Latn-CS" altLang="en-US" sz="2000">
                <a:cs typeface="Arial" pitchFamily="34" charset="0"/>
              </a:rPr>
              <a:t>adductor </a:t>
            </a:r>
            <a:r>
              <a:rPr lang="sr-Cyrl-CS" altLang="en-US" sz="2000">
                <a:cs typeface="Arial" pitchFamily="34" charset="0"/>
              </a:rPr>
              <a:t>и унутрашњи обртач стопала. Доводи стопало у положај супинације.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 extensor digitorum longus</a:t>
            </a:r>
            <a:r>
              <a:rPr lang="sr-Latn-CS" altLang="en-US" sz="2000">
                <a:cs typeface="Arial" pitchFamily="34" charset="0"/>
              </a:rPr>
              <a:t>: 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(</a:t>
            </a:r>
            <a:r>
              <a:rPr lang="sr-Cyrl-CS" altLang="en-US" sz="2000" b="1">
                <a:cs typeface="Arial" pitchFamily="34" charset="0"/>
              </a:rPr>
              <a:t>приpој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tuberculum tibiae - </a:t>
            </a:r>
            <a:r>
              <a:rPr lang="sr-Cyrl-CS" altLang="en-US" sz="2000">
                <a:cs typeface="Arial" pitchFamily="34" charset="0"/>
              </a:rPr>
              <a:t>Жердијева кврга</a:t>
            </a:r>
            <a:r>
              <a:rPr lang="sr-Latn-CS" altLang="en-US" sz="2000">
                <a:cs typeface="Arial" pitchFamily="34" charset="0"/>
              </a:rPr>
              <a:t>, membrana interossea cruris,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</a:t>
            </a:r>
            <a:r>
              <a:rPr lang="sr-Cyrl-CS" altLang="en-US" sz="2000">
                <a:cs typeface="Arial" pitchFamily="34" charset="0"/>
              </a:rPr>
              <a:t>горњи део пре</a:t>
            </a:r>
            <a:r>
              <a:rPr lang="sr-Latn-CS" altLang="en-US" sz="2000">
                <a:cs typeface="Arial" pitchFamily="34" charset="0"/>
              </a:rPr>
              <a:t>дњ</a:t>
            </a:r>
            <a:r>
              <a:rPr lang="sr-Cyrl-CS" altLang="en-US" sz="2000">
                <a:cs typeface="Arial" pitchFamily="34" charset="0"/>
              </a:rPr>
              <a:t>е-унутрашње стране фибуле,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до дорзалне стране проксималног чланка од 2-5 прста)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Инервацијa: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n.peroneus profundus</a:t>
            </a:r>
            <a:r>
              <a:rPr lang="sr-Latn-CS" altLang="en-US">
                <a:cs typeface="Arial" pitchFamily="34" charset="0"/>
              </a:rPr>
              <a:t>. </a:t>
            </a:r>
            <a:endParaRPr lang="sr-Cyrl-CS" altLang="en-US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extensor </a:t>
            </a:r>
            <a:r>
              <a:rPr lang="sr-Cyrl-CS" altLang="en-US" sz="2000">
                <a:cs typeface="Arial" pitchFamily="34" charset="0"/>
              </a:rPr>
              <a:t>проксималних чланака од 2- 5 прста, дорзални флексор стопала, </a:t>
            </a:r>
            <a:r>
              <a:rPr lang="sr-Latn-CS" altLang="en-US" sz="2000">
                <a:cs typeface="Arial" pitchFamily="34" charset="0"/>
              </a:rPr>
              <a:t>abductor </a:t>
            </a:r>
            <a:r>
              <a:rPr lang="sr-Cyrl-CS" altLang="en-US" sz="2000">
                <a:cs typeface="Arial" pitchFamily="34" charset="0"/>
              </a:rPr>
              <a:t>и спољашњи ротатор стопала. </a:t>
            </a:r>
            <a:endParaRPr lang="sr-Latn-CS" altLang="en-US" sz="200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      M.extensor hallucis longus</a:t>
            </a:r>
            <a:r>
              <a:rPr lang="sr-Latn-CS" altLang="en-US" sz="2000">
                <a:cs typeface="Arial" pitchFamily="34" charset="0"/>
              </a:rPr>
              <a:t>: 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унутрашња страна фибуле, ме</a:t>
            </a:r>
            <a:r>
              <a:rPr lang="sr-Latn-CS" altLang="en-US" sz="2000">
                <a:cs typeface="Arial" pitchFamily="34" charset="0"/>
              </a:rPr>
              <a:t>ђ</a:t>
            </a:r>
            <a:r>
              <a:rPr lang="sr-Cyrl-CS" altLang="en-US" sz="2000">
                <a:cs typeface="Arial" pitchFamily="34" charset="0"/>
              </a:rPr>
              <a:t>укоштана опна,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</a:t>
            </a: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>
                <a:cs typeface="Arial" pitchFamily="34" charset="0"/>
              </a:rPr>
              <a:t>до базе дисталног чланка палца).</a:t>
            </a:r>
          </a:p>
          <a:p>
            <a:pPr eaLnBrk="1" hangingPunct="1">
              <a:buFontTx/>
              <a:buNone/>
            </a:pP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n.peroneus profundus.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extensor </a:t>
            </a:r>
            <a:r>
              <a:rPr lang="sr-Cyrl-CS" altLang="en-US" sz="2000">
                <a:cs typeface="Arial" pitchFamily="34" charset="0"/>
              </a:rPr>
              <a:t>палца према стопалу, дорзални флексор стопала, унутрашњи ротатор стопала. 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M.peroneus tertius</a:t>
            </a:r>
            <a:r>
              <a:rPr lang="sr-Latn-CS" altLang="en-US" sz="2000">
                <a:solidFill>
                  <a:srgbClr val="D09730"/>
                </a:solidFill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доњи део унутрашње стране фибуле, ме</a:t>
            </a:r>
            <a:r>
              <a:rPr lang="sr-Latn-CS" altLang="en-US" sz="2000">
                <a:cs typeface="Arial" pitchFamily="34" charset="0"/>
              </a:rPr>
              <a:t>ђ</a:t>
            </a:r>
            <a:r>
              <a:rPr lang="sr-Cyrl-CS" altLang="en-US" sz="2000">
                <a:cs typeface="Arial" pitchFamily="34" charset="0"/>
              </a:rPr>
              <a:t>коштана опна,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до дорзалне стране базе пете мeтатарзaлнe кости).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Инeрвaцијa</a:t>
            </a:r>
            <a:r>
              <a:rPr lang="sr-Latn-CS" altLang="en-US" sz="2000" b="1">
                <a:cs typeface="Arial" pitchFamily="34" charset="0"/>
              </a:rPr>
              <a:t>:</a:t>
            </a:r>
            <a:r>
              <a:rPr lang="sr-Latn-CS" altLang="en-US" sz="2000">
                <a:cs typeface="Arial" pitchFamily="34" charset="0"/>
              </a:rPr>
              <a:t> n.peroneus profundus.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дорзални флексор стопала, </a:t>
            </a:r>
            <a:r>
              <a:rPr lang="sr-Latn-CS" altLang="en-US" sz="2000">
                <a:cs typeface="Arial" pitchFamily="34" charset="0"/>
              </a:rPr>
              <a:t>abductor i </a:t>
            </a:r>
            <a:r>
              <a:rPr lang="sr-Cyrl-CS" altLang="en-US" sz="2000">
                <a:cs typeface="Arial" pitchFamily="34" charset="0"/>
              </a:rPr>
              <a:t>спољашњи ротатор стопала. 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   M.peroneus longus</a:t>
            </a:r>
            <a:r>
              <a:rPr lang="sr-Latn-CS" altLang="en-US" sz="20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спољ</a:t>
            </a:r>
            <a:r>
              <a:rPr lang="sr-Latn-CS" altLang="en-US" sz="2000"/>
              <a:t>н</a:t>
            </a:r>
            <a:r>
              <a:rPr lang="sr-Cyrl-CS" altLang="en-US" sz="2000"/>
              <a:t>и кондил тибије, спољ</a:t>
            </a:r>
            <a:r>
              <a:rPr lang="sr-Latn-CS" altLang="en-US" sz="2000"/>
              <a:t>н</a:t>
            </a:r>
            <a:r>
              <a:rPr lang="sr-Cyrl-CS" altLang="en-US" sz="2000"/>
              <a:t>а страна главице фибуле, 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               горња половина спољне стране фибуле</a:t>
            </a:r>
            <a:r>
              <a:rPr lang="sr-Latn-CS" altLang="en-US" sz="2000"/>
              <a:t>, fascia cruris,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</a:t>
            </a:r>
            <a:r>
              <a:rPr lang="sr-Cyrl-CS" altLang="en-US" sz="2000"/>
              <a:t>м</a:t>
            </a:r>
            <a:r>
              <a:rPr lang="sr-Latn-CS" altLang="en-US" sz="2000"/>
              <a:t>еђ</a:t>
            </a:r>
            <a:r>
              <a:rPr lang="sr-Cyrl-CS" altLang="en-US" sz="2000"/>
              <a:t>умишићне преграде 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               до спољ</a:t>
            </a:r>
            <a:r>
              <a:rPr lang="sr-Latn-CS" altLang="en-US" sz="2000"/>
              <a:t>н</a:t>
            </a:r>
            <a:r>
              <a:rPr lang="sr-Cyrl-CS" altLang="en-US" sz="2000"/>
              <a:t>е кврге базе прве кости доножја).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Инервација:</a:t>
            </a:r>
            <a:r>
              <a:rPr lang="sr-Cyrl-CS" altLang="en-US" sz="2000"/>
              <a:t> </a:t>
            </a:r>
            <a:r>
              <a:rPr lang="sr-Latn-CS" altLang="en-US" sz="2000"/>
              <a:t>n.peroneus sperficialis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плантарни  флексор стопала, </a:t>
            </a:r>
            <a:r>
              <a:rPr lang="sr-Latn-CS" altLang="en-US" sz="2000">
                <a:cs typeface="Arial" pitchFamily="34" charset="0"/>
              </a:rPr>
              <a:t>abductor i </a:t>
            </a:r>
            <a:r>
              <a:rPr lang="sr-Cyrl-CS" altLang="en-US" sz="2000">
                <a:cs typeface="Arial" pitchFamily="34" charset="0"/>
              </a:rPr>
              <a:t>спољашњи ротатор стопала. 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>
              <a:buFontTx/>
              <a:buNone/>
            </a:pPr>
            <a:r>
              <a:rPr lang="sr-Latn-CS" altLang="en-US" sz="2000"/>
              <a:t>   </a:t>
            </a:r>
            <a:r>
              <a:rPr lang="sr-Latn-CS" altLang="en-US" sz="2000" b="1">
                <a:solidFill>
                  <a:srgbClr val="D09730"/>
                </a:solidFill>
              </a:rPr>
              <a:t>M.peroneus brevis</a:t>
            </a:r>
            <a:r>
              <a:rPr lang="sr-Latn-CS" altLang="en-US" sz="20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доњи део спољње стране фибуле, ме</a:t>
            </a:r>
            <a:r>
              <a:rPr lang="sr-Latn-CS" altLang="en-US" sz="2000"/>
              <a:t>ђ</a:t>
            </a:r>
            <a:r>
              <a:rPr lang="sr-Cyrl-CS" altLang="en-US" sz="2000"/>
              <a:t>умишићна преграда,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              до </a:t>
            </a:r>
            <a:r>
              <a:rPr lang="sr-Latn-CS" altLang="en-US" sz="2000"/>
              <a:t>tuberositas ossis metatarsalis V)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</a:t>
            </a:r>
            <a:r>
              <a:rPr lang="sr-Latn-CS" altLang="en-US" sz="2000" b="1"/>
              <a:t>И</a:t>
            </a:r>
            <a:r>
              <a:rPr lang="sr-Cyrl-CS" altLang="en-US" sz="2000" b="1"/>
              <a:t>нервација</a:t>
            </a:r>
            <a:r>
              <a:rPr lang="sr-Latn-CS" altLang="en-US" sz="2000"/>
              <a:t> n.peroneus superficialis</a:t>
            </a:r>
          </a:p>
          <a:p>
            <a:pPr eaLnBrk="1" hangingPunct="1"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abductor i </a:t>
            </a:r>
            <a:r>
              <a:rPr lang="sr-Cyrl-CS" altLang="en-US" sz="2000">
                <a:cs typeface="Arial" pitchFamily="34" charset="0"/>
              </a:rPr>
              <a:t>спољашњи ротатор стопала. 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/>
          </a:p>
          <a:p>
            <a:pPr eaLnBrk="1" hangingPunct="1">
              <a:buFontTx/>
              <a:buNone/>
            </a:pP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 l="8711" r="37389" b="37549"/>
          <a:stretch>
            <a:fillRect/>
          </a:stretch>
        </p:blipFill>
        <p:spPr bwMode="auto">
          <a:xfrm>
            <a:off x="684213" y="30163"/>
            <a:ext cx="78486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 l="8896" r="37685" b="37993"/>
          <a:stretch>
            <a:fillRect/>
          </a:stretch>
        </p:blipFill>
        <p:spPr bwMode="auto">
          <a:xfrm>
            <a:off x="684213" y="0"/>
            <a:ext cx="7777162" cy="677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800" b="1"/>
              <a:t>            </a:t>
            </a:r>
            <a:r>
              <a:rPr lang="sr-Latn-CS" altLang="en-US" sz="2400" b="1"/>
              <a:t>Fossa poplitea</a:t>
            </a:r>
            <a:r>
              <a:rPr lang="sr-Latn-CS" altLang="en-US" sz="2400"/>
              <a:t> (</a:t>
            </a:r>
            <a:r>
              <a:rPr lang="sr-Cyrl-CS" altLang="en-US" sz="2400">
                <a:latin typeface="YUBaskerville" pitchFamily="2" charset="0"/>
              </a:rPr>
              <a:t>затколенa јaмa</a:t>
            </a:r>
            <a:r>
              <a:rPr lang="sr-Latn-CS" altLang="en-US" sz="2400"/>
              <a:t>):</a:t>
            </a:r>
            <a:br>
              <a:rPr lang="sr-Latn-CS" altLang="en-US" sz="2400"/>
            </a:b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   a) </a:t>
            </a:r>
            <a:r>
              <a:rPr lang="sr-Cyrl-CS" altLang="en-US" sz="2400" b="1">
                <a:latin typeface="YUBaskerville" pitchFamily="2" charset="0"/>
              </a:rPr>
              <a:t>горњи спољаш</a:t>
            </a:r>
            <a:r>
              <a:rPr lang="sr-Latn-CS" altLang="en-US" sz="2400" b="1">
                <a:latin typeface="YUBaskerville" pitchFamily="2" charset="0"/>
              </a:rPr>
              <a:t>њ</a:t>
            </a:r>
            <a:r>
              <a:rPr lang="sr-Cyrl-CS" altLang="en-US" sz="2400" b="1">
                <a:latin typeface="YUBaskerville" pitchFamily="2" charset="0"/>
              </a:rPr>
              <a:t>и зид</a:t>
            </a:r>
            <a:r>
              <a:rPr lang="sr-Cyrl-CS" altLang="en-US" sz="2400"/>
              <a:t> </a:t>
            </a:r>
            <a:r>
              <a:rPr lang="sr-Latn-CS" altLang="en-US" sz="2400"/>
              <a:t>- m. biceps femoris</a:t>
            </a:r>
            <a:br>
              <a:rPr lang="sr-Latn-CS" altLang="en-US" sz="2400"/>
            </a:b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   б) </a:t>
            </a:r>
            <a:r>
              <a:rPr lang="sr-Cyrl-CS" altLang="en-US" sz="2400" b="1">
                <a:latin typeface="YUBaskerville" pitchFamily="2" charset="0"/>
              </a:rPr>
              <a:t>горњи унутраш</a:t>
            </a:r>
            <a:r>
              <a:rPr lang="sr-Latn-CS" altLang="en-US" sz="2400" b="1">
                <a:latin typeface="YUBaskerville" pitchFamily="2" charset="0"/>
              </a:rPr>
              <a:t>њ</a:t>
            </a:r>
            <a:r>
              <a:rPr lang="sr-Cyrl-CS" altLang="en-US" sz="2400" b="1">
                <a:latin typeface="YUBaskerville" pitchFamily="2" charset="0"/>
              </a:rPr>
              <a:t>и зид</a:t>
            </a:r>
            <a:r>
              <a:rPr lang="sr-Cyrl-CS" altLang="en-US" sz="2400"/>
              <a:t> </a:t>
            </a:r>
            <a:r>
              <a:rPr lang="sr-Latn-CS" altLang="en-US" sz="2400"/>
              <a:t>- m. semitendineus,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                                           m. semimembranosus.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/>
            </a:r>
            <a:br>
              <a:rPr lang="sr-Latn-CS" altLang="en-US" sz="2400"/>
            </a:br>
            <a:r>
              <a:rPr lang="sr-Latn-CS" altLang="en-US" sz="2400"/>
              <a:t>в) </a:t>
            </a:r>
            <a:r>
              <a:rPr lang="sr-Cyrl-CS" altLang="en-US" sz="2400" b="1">
                <a:latin typeface="YUBaskerville" pitchFamily="2" charset="0"/>
              </a:rPr>
              <a:t>доњи спољаш</a:t>
            </a:r>
            <a:r>
              <a:rPr lang="sr-Latn-CS" altLang="en-US" sz="2400" b="1">
                <a:latin typeface="YUBaskerville" pitchFamily="2" charset="0"/>
              </a:rPr>
              <a:t>њ</a:t>
            </a:r>
            <a:r>
              <a:rPr lang="sr-Cyrl-CS" altLang="en-US" sz="2400" b="1">
                <a:latin typeface="YUBaskerville" pitchFamily="2" charset="0"/>
              </a:rPr>
              <a:t>и зид</a:t>
            </a:r>
            <a:r>
              <a:rPr lang="sr-Cyrl-CS" altLang="en-US" sz="2400"/>
              <a:t> </a:t>
            </a:r>
            <a:r>
              <a:rPr lang="sr-Latn-CS" altLang="en-US" sz="2400"/>
              <a:t>- caput laterale m. gastrocnemii</a:t>
            </a:r>
            <a:br>
              <a:rPr lang="sr-Latn-CS" altLang="en-US" sz="2400"/>
            </a:br>
            <a:endParaRPr lang="sr-Latn-CS" altLang="en-US" sz="2400"/>
          </a:p>
          <a:p>
            <a:pPr eaLnBrk="1" hangingPunct="1">
              <a:buFontTx/>
              <a:buNone/>
            </a:pPr>
            <a:r>
              <a:rPr lang="sr-Latn-CS" altLang="en-US" sz="2400"/>
              <a:t>    г) </a:t>
            </a:r>
            <a:r>
              <a:rPr lang="sr-Cyrl-CS" altLang="en-US" sz="2400" b="1">
                <a:latin typeface="YUBaskerville" pitchFamily="2" charset="0"/>
              </a:rPr>
              <a:t>доњи унутраш</a:t>
            </a:r>
            <a:r>
              <a:rPr lang="sr-Latn-CS" altLang="en-US" sz="2400" b="1">
                <a:latin typeface="YUBaskerville" pitchFamily="2" charset="0"/>
              </a:rPr>
              <a:t>њ</a:t>
            </a:r>
            <a:r>
              <a:rPr lang="sr-Cyrl-CS" altLang="en-US" sz="2400" b="1">
                <a:latin typeface="YUBaskerville" pitchFamily="2" charset="0"/>
              </a:rPr>
              <a:t>и зид</a:t>
            </a:r>
            <a:r>
              <a:rPr lang="sr-Cyrl-CS" altLang="en-US" sz="2400"/>
              <a:t> </a:t>
            </a:r>
            <a:r>
              <a:rPr lang="sr-Latn-CS" altLang="en-US" sz="2400"/>
              <a:t>- caput mediale m. gastrocnemii</a:t>
            </a:r>
            <a:br>
              <a:rPr lang="sr-Latn-CS" altLang="en-US" sz="2400"/>
            </a:br>
            <a:r>
              <a:rPr lang="sr-Latn-CS" altLang="en-US" sz="2400"/>
              <a:t>д) </a:t>
            </a:r>
            <a:r>
              <a:rPr lang="sr-Cyrl-CS" altLang="en-US" sz="2400" b="1">
                <a:latin typeface="YUBaskerville" pitchFamily="2" charset="0"/>
              </a:rPr>
              <a:t>предњи зид-дно</a:t>
            </a:r>
            <a:r>
              <a:rPr lang="sr-Cyrl-CS" altLang="en-US" sz="2400"/>
              <a:t> </a:t>
            </a:r>
            <a:r>
              <a:rPr lang="sr-Latn-CS" altLang="en-US" sz="2400"/>
              <a:t>- facies poplitea femoris, 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                                 </a:t>
            </a:r>
            <a:r>
              <a:rPr lang="sr-Cyrl-CS" altLang="en-US" sz="2400">
                <a:latin typeface="YUBaskerville" pitchFamily="2" charset="0"/>
              </a:rPr>
              <a:t>зглоб колена</a:t>
            </a:r>
            <a:endParaRPr lang="sr-Latn-CS" altLang="en-US" sz="2400">
              <a:latin typeface="YUBaskerville" pitchFamily="2" charset="0"/>
            </a:endParaRPr>
          </a:p>
          <a:p>
            <a:pPr eaLnBrk="1" hangingPunct="1">
              <a:buFontTx/>
              <a:buNone/>
            </a:pPr>
            <a:r>
              <a:rPr lang="sr-Latn-CS" altLang="en-US" sz="2400">
                <a:latin typeface="YUBaskerville" pitchFamily="2" charset="0"/>
              </a:rPr>
              <a:t>                                         </a:t>
            </a:r>
            <a:r>
              <a:rPr lang="sr-Latn-CS" altLang="en-US" sz="2400"/>
              <a:t>m. popliteus</a:t>
            </a:r>
            <a:br>
              <a:rPr lang="sr-Latn-CS" altLang="en-US" sz="2400"/>
            </a:br>
            <a:r>
              <a:rPr lang="sr-Latn-CS" altLang="en-US" sz="2400"/>
              <a:t>f) </a:t>
            </a:r>
            <a:r>
              <a:rPr lang="sr-Cyrl-CS" altLang="en-US" sz="2400" b="1">
                <a:latin typeface="YUBaskerville" pitchFamily="2" charset="0"/>
              </a:rPr>
              <a:t>задњи зид</a:t>
            </a:r>
            <a:r>
              <a:rPr lang="sr-Cyrl-CS" altLang="en-US" sz="2400"/>
              <a:t> </a:t>
            </a:r>
            <a:r>
              <a:rPr lang="sr-Latn-CS" altLang="en-US" sz="2400"/>
              <a:t>- fascia poplitea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Char char="-"/>
            </a:pPr>
            <a:endParaRPr lang="sr-Latn-CS" altLang="en-US" sz="2800">
              <a:latin typeface="YUBaskerville" pitchFamily="2" charset="0"/>
            </a:endParaRPr>
          </a:p>
          <a:p>
            <a:pPr eaLnBrk="1" hangingPunct="1">
              <a:buFontTx/>
              <a:buNone/>
            </a:pPr>
            <a:r>
              <a:rPr lang="sr-Latn-CS" altLang="en-US" sz="2800">
                <a:latin typeface="YUBaskerville" pitchFamily="2" charset="0"/>
              </a:rPr>
              <a:t>                   </a:t>
            </a:r>
            <a:r>
              <a:rPr lang="sr-Cyrl-CS" altLang="en-US" sz="2800">
                <a:latin typeface="YUBaskerville" pitchFamily="2" charset="0"/>
              </a:rPr>
              <a:t>садржај</a:t>
            </a:r>
            <a:r>
              <a:rPr lang="sr-Latn-CS" altLang="en-US" sz="2800">
                <a:latin typeface="YUBaskerville" pitchFamily="2" charset="0"/>
              </a:rPr>
              <a:t> </a:t>
            </a:r>
            <a:r>
              <a:rPr lang="sr-Latn-CS" altLang="en-US" sz="2800"/>
              <a:t>fossa-</a:t>
            </a:r>
            <a:r>
              <a:rPr lang="sr-Latn-CS" altLang="en-US" sz="2800">
                <a:latin typeface="YUBaskerville" pitchFamily="2" charset="0"/>
              </a:rPr>
              <a:t>e</a:t>
            </a:r>
            <a:r>
              <a:rPr lang="sr-Latn-CS" altLang="en-US" sz="2800"/>
              <a:t> poplitea-</a:t>
            </a:r>
            <a:r>
              <a:rPr lang="sr-Latn-CS" altLang="en-US" sz="2800">
                <a:latin typeface="YUBaskerville" pitchFamily="2" charset="0"/>
              </a:rPr>
              <a:t>e</a:t>
            </a:r>
            <a:r>
              <a:rPr lang="sr-Latn-CS" altLang="en-US" sz="2800"/>
              <a:t>:</a:t>
            </a:r>
            <a:br>
              <a:rPr lang="sr-Latn-CS" altLang="en-US" sz="2800"/>
            </a:br>
            <a:endParaRPr lang="sr-Latn-CS" altLang="en-US" sz="2800"/>
          </a:p>
          <a:p>
            <a:pPr eaLnBrk="1" hangingPunct="1">
              <a:buFontTx/>
              <a:buNone/>
            </a:pPr>
            <a:r>
              <a:rPr lang="sr-Latn-CS" altLang="en-US" sz="2400"/>
              <a:t>   1) n. ischiadicus:</a:t>
            </a:r>
            <a:br>
              <a:rPr lang="sr-Latn-CS" altLang="en-US" sz="2400"/>
            </a:br>
            <a:r>
              <a:rPr lang="sr-Latn-CS" altLang="en-US" sz="2400"/>
              <a:t>	a) n. fibularis (peroneus) communis:</a:t>
            </a:r>
            <a:br>
              <a:rPr lang="sr-Latn-CS" altLang="en-US" sz="2400"/>
            </a:br>
            <a:r>
              <a:rPr lang="sr-Latn-CS" altLang="en-US" sz="2400"/>
              <a:t>	б) n. tibialis:</a:t>
            </a:r>
            <a:br>
              <a:rPr lang="sr-Latn-CS" altLang="en-US" sz="2400"/>
            </a:br>
            <a:r>
              <a:rPr lang="sr-Latn-CS" altLang="en-US" sz="2400"/>
              <a:t>2) v. poplitea,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3) a. poplitea,</a:t>
            </a:r>
            <a:br>
              <a:rPr lang="sr-Latn-CS" altLang="en-US" sz="2400"/>
            </a:br>
            <a:r>
              <a:rPr lang="sr-Latn-CS" altLang="en-US" sz="2400"/>
              <a:t>4) </a:t>
            </a:r>
            <a:r>
              <a:rPr lang="sr-Cyrl-CS" altLang="en-US" sz="2400"/>
              <a:t>ћелијско масно ткиво</a:t>
            </a:r>
            <a:r>
              <a:rPr lang="sr-Latn-CS" altLang="en-US" sz="2400"/>
              <a:t>,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5) nodi lymphatici poplitei,</a:t>
            </a:r>
          </a:p>
          <a:p>
            <a:pPr eaLnBrk="1" hangingPunct="1">
              <a:buFontTx/>
              <a:buNone/>
            </a:pPr>
            <a:r>
              <a:rPr lang="sr-Latn-CS" altLang="en-US" sz="2400"/>
              <a:t>    6) bursae mucosae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53251" name="Picture 3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4000"/>
              <a:t>       </a:t>
            </a:r>
            <a:r>
              <a:rPr lang="sr-Cyrl-CS" altLang="en-US" b="1"/>
              <a:t>Унутрашњa група миш</a:t>
            </a:r>
            <a:r>
              <a:rPr lang="sr-Latn-CS" altLang="en-US" b="1"/>
              <a:t>и</a:t>
            </a:r>
            <a:r>
              <a:rPr lang="sr-Cyrl-CS" altLang="en-US" b="1"/>
              <a:t>ћa бедра</a:t>
            </a:r>
          </a:p>
          <a:p>
            <a:pPr eaLnBrk="1" hangingPunct="1">
              <a:buFontTx/>
              <a:buNone/>
            </a:pPr>
            <a:r>
              <a:rPr lang="sr-Latn-CS" altLang="en-US" sz="2400" b="1">
                <a:latin typeface="YUBaskerville" pitchFamily="2" charset="0"/>
              </a:rPr>
              <a:t>   </a:t>
            </a:r>
          </a:p>
          <a:p>
            <a:pPr eaLnBrk="1" hangingPunct="1">
              <a:buFontTx/>
              <a:buNone/>
            </a:pPr>
            <a:r>
              <a:rPr lang="sr-Latn-CS" altLang="en-US" sz="2400" b="1">
                <a:latin typeface="YUBaskerville" pitchFamily="2" charset="0"/>
              </a:rPr>
              <a:t>      - M.ILIOPSOAS</a:t>
            </a:r>
            <a:r>
              <a:rPr lang="sr-Cyrl-CS" altLang="en-US" sz="2400" b="1"/>
              <a:t> (слабинско-бедрени мишић)</a:t>
            </a:r>
            <a:endParaRPr lang="sr-Latn-CS" altLang="en-US" sz="2400" b="1"/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-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M.iliopsoas</a:t>
            </a:r>
            <a:r>
              <a:rPr lang="sr-Latn-CS" altLang="en-US" sz="2000">
                <a:cs typeface="Arial" pitchFamily="34" charset="0"/>
              </a:rPr>
              <a:t>: чине га два мишића: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1. </a:t>
            </a:r>
            <a:r>
              <a:rPr lang="sr-Latn-CS" altLang="en-US" sz="2000" b="1">
                <a:cs typeface="Arial" pitchFamily="34" charset="0"/>
              </a:rPr>
              <a:t>m.psoas major</a:t>
            </a: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400" b="1"/>
              <a:t>(слабински мишић)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(припој: - бочне стране Th12 i L1-L5 пршљена и одговарајућим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  међупршљенским колутовима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 - trochanter minor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2. </a:t>
            </a:r>
            <a:r>
              <a:rPr lang="sr-Latn-CS" altLang="en-US" sz="2000" b="1">
                <a:cs typeface="Arial" pitchFamily="34" charset="0"/>
              </a:rPr>
              <a:t>m.iliacus </a:t>
            </a:r>
            <a:r>
              <a:rPr lang="sr-Cyrl-CS" altLang="en-US" sz="2400" b="1"/>
              <a:t>(бедрени мишић)</a:t>
            </a:r>
            <a:r>
              <a:rPr lang="sr-Latn-CS" altLang="en-US" sz="2000">
                <a:cs typeface="Arial" pitchFamily="34" charset="0"/>
              </a:rPr>
              <a:t> 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</a:t>
            </a:r>
            <a:r>
              <a:rPr lang="sr-Latn-CS" altLang="en-US" sz="2000">
                <a:cs typeface="Arial" pitchFamily="34" charset="0"/>
              </a:rPr>
              <a:t>(припој: fossa iliaca interna, lig.iliolumbalе и доле на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trochanter minor-у).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#  инервација: n.femoralis и бочне гране plexus lumbalis-a.</a:t>
            </a:r>
          </a:p>
          <a:p>
            <a:pPr eaLnBrk="1" hangingPunct="1"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функција: флексор бута у зглобу кука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Latn-CS" altLang="en-US" sz="2100"/>
              <a:t>                            </a:t>
            </a:r>
            <a:r>
              <a:rPr lang="sr-Cyrl-CS" altLang="en-US" sz="2800" b="1" u="sng">
                <a:latin typeface="YUBaskerville" pitchFamily="2" charset="0"/>
              </a:rPr>
              <a:t>задња група мишића потколенице</a:t>
            </a:r>
            <a:r>
              <a:rPr lang="sr-Latn-CS" altLang="en-US" sz="2100"/>
              <a:t>:</a:t>
            </a:r>
            <a:br>
              <a:rPr lang="sr-Latn-CS" altLang="en-US" sz="2100"/>
            </a:br>
            <a:endParaRPr lang="sr-Latn-CS" altLang="en-US" sz="2100"/>
          </a:p>
          <a:p>
            <a:pPr marL="609600" indent="-609600" eaLnBrk="1" hangingPunct="1">
              <a:buFontTx/>
              <a:buNone/>
            </a:pPr>
            <a:r>
              <a:rPr lang="sr-Latn-CS" altLang="en-US" sz="2100"/>
              <a:t> </a:t>
            </a:r>
            <a:r>
              <a:rPr lang="sr-Latn-CS" altLang="en-US" sz="2100" b="1"/>
              <a:t>I) </a:t>
            </a:r>
            <a:r>
              <a:rPr lang="sr-Cyrl-CS" altLang="en-US" sz="2100" b="1">
                <a:latin typeface="YUBaskerville" pitchFamily="2" charset="0"/>
              </a:rPr>
              <a:t>површински слој</a:t>
            </a:r>
            <a:r>
              <a:rPr lang="sr-Latn-CS" altLang="en-US" sz="2100" b="1"/>
              <a:t>:</a:t>
            </a:r>
            <a:endParaRPr lang="sr-Cyrl-CS" altLang="en-US" sz="2100" b="1"/>
          </a:p>
          <a:p>
            <a:pPr marL="609600" indent="-609600" eaLnBrk="1" hangingPunct="1">
              <a:buFontTx/>
              <a:buAutoNum type="alphaLcParenR"/>
            </a:pPr>
            <a:r>
              <a:rPr lang="sr-Latn-CS" altLang="en-US" sz="2100"/>
              <a:t>m. triceps surae</a:t>
            </a:r>
            <a:br>
              <a:rPr lang="sr-Latn-CS" altLang="en-US" sz="2100"/>
            </a:br>
            <a:r>
              <a:rPr lang="sr-Cyrl-CS" altLang="en-US" sz="2100" i="1"/>
              <a:t>1.</a:t>
            </a:r>
            <a:r>
              <a:rPr lang="sr-Latn-CS" altLang="en-US" sz="2100" i="1"/>
              <a:t> m. gastrocnemius</a:t>
            </a:r>
            <a:r>
              <a:rPr lang="sr-Cyrl-CS" altLang="en-US" sz="2100" i="1"/>
              <a:t> </a:t>
            </a:r>
            <a:r>
              <a:rPr lang="sr-Latn-CS" altLang="en-US" sz="2100"/>
              <a:t> </a:t>
            </a:r>
            <a:r>
              <a:rPr lang="sr-Cyrl-CS" altLang="en-US" sz="2100"/>
              <a:t>(</a:t>
            </a:r>
            <a:r>
              <a:rPr lang="sr-Latn-CS" altLang="en-US" sz="2100"/>
              <a:t>caput laterale</a:t>
            </a:r>
            <a:r>
              <a:rPr lang="sr-Cyrl-CS" altLang="en-US" sz="2100"/>
              <a:t> и </a:t>
            </a:r>
            <a:r>
              <a:rPr lang="sr-Latn-CS" altLang="en-US" sz="2100"/>
              <a:t>caput mediale</a:t>
            </a:r>
            <a:r>
              <a:rPr lang="sr-Cyrl-CS" altLang="en-US" sz="2100"/>
              <a:t>)</a:t>
            </a:r>
            <a:r>
              <a:rPr lang="sr-Latn-CS" altLang="en-US" sz="2100"/>
              <a:t/>
            </a:r>
            <a:br>
              <a:rPr lang="sr-Latn-CS" altLang="en-US" sz="2100"/>
            </a:br>
            <a:r>
              <a:rPr lang="sr-Cyrl-CS" altLang="en-US" sz="2100"/>
              <a:t>2. </a:t>
            </a:r>
            <a:r>
              <a:rPr lang="sr-Latn-CS" altLang="en-US" sz="2100" i="1"/>
              <a:t>m. Soleus</a:t>
            </a:r>
            <a:r>
              <a:rPr lang="sr-Cyrl-CS" altLang="en-US" sz="2100" i="1"/>
              <a:t> (</a:t>
            </a:r>
            <a:r>
              <a:rPr lang="sr-Latn-CS" altLang="en-US" sz="2100"/>
              <a:t>arcus tendineus m. solei </a:t>
            </a:r>
            <a:r>
              <a:rPr lang="sr-Cyrl-CS" altLang="en-US" sz="2100"/>
              <a:t>и </a:t>
            </a:r>
            <a:r>
              <a:rPr lang="sr-Latn-CS" altLang="en-US" sz="2100"/>
              <a:t>linea m. solei)			</a:t>
            </a:r>
            <a:r>
              <a:rPr lang="sr-Cyrl-CS" altLang="en-US" sz="2100"/>
              <a:t>оба се завршавају са</a:t>
            </a:r>
            <a:r>
              <a:rPr lang="sr-Latn-CS" altLang="en-US" sz="2100"/>
              <a:t> tendo calcaneus Achillis</a:t>
            </a:r>
            <a:endParaRPr lang="sr-Cyrl-CS" altLang="en-US" sz="2100"/>
          </a:p>
          <a:p>
            <a:pPr marL="609600" indent="-609600" eaLnBrk="1" hangingPunct="1">
              <a:buFontTx/>
              <a:buNone/>
            </a:pPr>
            <a:r>
              <a:rPr lang="sr-Latn-CS" altLang="en-US" sz="2100"/>
              <a:t>б) m. plantaris</a:t>
            </a:r>
            <a:br>
              <a:rPr lang="sr-Latn-CS" altLang="en-US" sz="2100"/>
            </a:br>
            <a:endParaRPr lang="sr-Latn-CS" altLang="en-US" sz="2100"/>
          </a:p>
          <a:p>
            <a:pPr marL="609600" indent="-609600" eaLnBrk="1" hangingPunct="1">
              <a:buFontTx/>
              <a:buNone/>
            </a:pPr>
            <a:r>
              <a:rPr lang="sr-Latn-CS" altLang="en-US" sz="2100" b="1"/>
              <a:t>II) </a:t>
            </a:r>
            <a:r>
              <a:rPr lang="sr-Cyrl-CS" altLang="en-US" sz="2100" b="1">
                <a:latin typeface="YUBaskerville" pitchFamily="2" charset="0"/>
              </a:rPr>
              <a:t>дубоки слој</a:t>
            </a:r>
            <a:r>
              <a:rPr lang="sr-Cyrl-CS" altLang="en-US" sz="2100" b="1"/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z="2100"/>
              <a:t>а) </a:t>
            </a:r>
            <a:r>
              <a:rPr lang="sr-Latn-CS" altLang="en-US" sz="2100"/>
              <a:t>m. popliteus</a:t>
            </a:r>
            <a:endParaRPr lang="sr-Cyrl-CS" altLang="en-US" sz="2100"/>
          </a:p>
          <a:p>
            <a:pPr marL="609600" indent="-609600" eaLnBrk="1" hangingPunct="1">
              <a:buFontTx/>
              <a:buNone/>
            </a:pPr>
            <a:r>
              <a:rPr lang="sr-Cyrl-CS" altLang="en-US" sz="2100"/>
              <a:t>б)</a:t>
            </a:r>
            <a:r>
              <a:rPr lang="sr-Latn-CS" altLang="en-US" sz="2100"/>
              <a:t> </a:t>
            </a:r>
            <a:r>
              <a:rPr lang="sr-Cyrl-CS" altLang="en-US" sz="2100"/>
              <a:t> </a:t>
            </a:r>
            <a:r>
              <a:rPr lang="sr-Latn-CS" altLang="en-US" sz="2100"/>
              <a:t>m. flexor digitorum longus</a:t>
            </a:r>
            <a:endParaRPr lang="sr-Cyrl-CS" altLang="en-US" sz="2100"/>
          </a:p>
          <a:p>
            <a:pPr marL="609600" indent="-609600" eaLnBrk="1" hangingPunct="1">
              <a:buFontTx/>
              <a:buNone/>
            </a:pPr>
            <a:r>
              <a:rPr lang="sr-Latn-CS" altLang="en-US" sz="2100"/>
              <a:t>c) m. flexor hallucis longus</a:t>
            </a:r>
            <a:endParaRPr lang="sr-Cyrl-CS" altLang="en-US" sz="2100"/>
          </a:p>
          <a:p>
            <a:pPr marL="609600" indent="-609600" eaLnBrk="1" hangingPunct="1">
              <a:buFontTx/>
              <a:buNone/>
            </a:pPr>
            <a:r>
              <a:rPr lang="sr-Latn-CS" altLang="en-US" sz="2100"/>
              <a:t>d) m. tibialis posterior</a:t>
            </a:r>
          </a:p>
          <a:p>
            <a:pPr marL="609600" indent="-609600" eaLnBrk="1" hangingPunct="1">
              <a:buFontTx/>
              <a:buNone/>
            </a:pPr>
            <a:r>
              <a:rPr lang="sr-Latn-CS" altLang="en-US" sz="2100"/>
              <a:t>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8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800" b="1">
                <a:solidFill>
                  <a:srgbClr val="D09730"/>
                </a:solidFill>
              </a:rPr>
              <a:t>       M.triceps surae:M.soleus</a:t>
            </a:r>
            <a:r>
              <a:rPr lang="sr-Latn-CS" altLang="en-US" sz="2800"/>
              <a:t> </a:t>
            </a:r>
          </a:p>
          <a:p>
            <a:pPr eaLnBrk="1" hangingPunct="1">
              <a:buFontTx/>
              <a:buNone/>
            </a:pPr>
            <a:r>
              <a:rPr lang="sr-Latn-CS" altLang="en-US" sz="2800"/>
              <a:t> (</a:t>
            </a:r>
            <a:r>
              <a:rPr lang="sr-Cyrl-CS" altLang="en-US" sz="2800" b="1"/>
              <a:t>припој:</a:t>
            </a:r>
            <a:r>
              <a:rPr lang="sr-Cyrl-CS" altLang="en-US" sz="2800"/>
              <a:t>  задња страна горњег окрајка фибуле</a:t>
            </a:r>
            <a:r>
              <a:rPr lang="sr-Latn-CS" altLang="en-US" sz="2800"/>
              <a:t>, linea m.solei, </a:t>
            </a:r>
          </a:p>
          <a:p>
            <a:pPr eaLnBrk="1" hangingPunct="1">
              <a:buFontTx/>
              <a:buNone/>
            </a:pPr>
            <a:r>
              <a:rPr lang="sr-Latn-CS" altLang="en-US" sz="2800"/>
              <a:t>                  arcus tendineus m.solei,</a:t>
            </a:r>
          </a:p>
          <a:p>
            <a:pPr eaLnBrk="1" hangingPunct="1">
              <a:buFontTx/>
              <a:buNone/>
            </a:pPr>
            <a:r>
              <a:rPr lang="sr-Latn-CS" altLang="en-US" sz="2800"/>
              <a:t>                  </a:t>
            </a:r>
            <a:r>
              <a:rPr lang="sr-Cyrl-CS" altLang="en-US" sz="2800"/>
              <a:t>до доњег дела зад</a:t>
            </a:r>
            <a:r>
              <a:rPr lang="sr-Latn-CS" altLang="en-US" sz="2800"/>
              <a:t>њ</a:t>
            </a:r>
            <a:r>
              <a:rPr lang="sr-Cyrl-CS" altLang="en-US" sz="2800"/>
              <a:t>е стране </a:t>
            </a:r>
            <a:r>
              <a:rPr lang="sr-Latn-CS" altLang="en-US" sz="2800"/>
              <a:t>calcaneus-a).</a:t>
            </a:r>
          </a:p>
          <a:p>
            <a:pPr eaLnBrk="1" hangingPunct="1">
              <a:buFontTx/>
              <a:buNone/>
            </a:pPr>
            <a:r>
              <a:rPr lang="sr-Latn-CS" altLang="en-US" sz="2800"/>
              <a:t>   </a:t>
            </a:r>
          </a:p>
          <a:p>
            <a:pPr eaLnBrk="1" hangingPunct="1">
              <a:buFontTx/>
              <a:buNone/>
            </a:pPr>
            <a:r>
              <a:rPr lang="sr-Cyrl-CS" altLang="en-US" sz="2800" b="1"/>
              <a:t>Инервација</a:t>
            </a:r>
            <a:r>
              <a:rPr lang="sr-Latn-CS" altLang="en-US" sz="2800"/>
              <a:t>: n.tibialis</a:t>
            </a:r>
          </a:p>
          <a:p>
            <a:pPr eaLnBrk="1" hangingPunct="1">
              <a:buFontTx/>
              <a:buNone/>
            </a:pPr>
            <a:r>
              <a:rPr lang="sr-Cyrl-CS" altLang="en-US" sz="2800" b="1"/>
              <a:t>Функција:</a:t>
            </a:r>
            <a:r>
              <a:rPr lang="sr-Cyrl-CS" altLang="en-US" sz="2800"/>
              <a:t> плантарни флексор стопала, супинатор и помоћни прегибач потколенице према буту.</a:t>
            </a:r>
          </a:p>
          <a:p>
            <a:pPr eaLnBrk="1" hangingPunct="1">
              <a:buFontTx/>
              <a:buNone/>
            </a:pPr>
            <a:endParaRPr lang="sr-Latn-CS" altLang="en-US" sz="2800"/>
          </a:p>
          <a:p>
            <a:pPr eaLnBrk="1" hangingPunct="1">
              <a:buFontTx/>
              <a:buNone/>
            </a:pPr>
            <a:r>
              <a:rPr lang="sr-Latn-CS" altLang="en-US" sz="2800">
                <a:solidFill>
                  <a:srgbClr val="D09730"/>
                </a:solidFill>
                <a:cs typeface="Arial" pitchFamily="34" charset="0"/>
              </a:rPr>
              <a:t>      </a:t>
            </a:r>
            <a:endParaRPr lang="sr-Latn-CS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 l="10298" r="42224" b="38190"/>
          <a:stretch>
            <a:fillRect/>
          </a:stretch>
        </p:blipFill>
        <p:spPr bwMode="auto">
          <a:xfrm>
            <a:off x="1042988" y="96838"/>
            <a:ext cx="6916737" cy="676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          </a:t>
            </a:r>
            <a:r>
              <a:rPr lang="sr-Latn-CS" altLang="en-US" sz="2400" b="1">
                <a:solidFill>
                  <a:srgbClr val="D09730"/>
                </a:solidFill>
                <a:cs typeface="Arial" pitchFamily="34" charset="0"/>
              </a:rPr>
              <a:t>M.gastrocnemius</a:t>
            </a:r>
            <a:r>
              <a:rPr lang="sr-Latn-CS" altLang="en-US" sz="2400">
                <a:solidFill>
                  <a:srgbClr val="D09730"/>
                </a:solidFill>
                <a:cs typeface="Arial" pitchFamily="34" charset="0"/>
              </a:rPr>
              <a:t>:</a:t>
            </a:r>
            <a:r>
              <a:rPr lang="sr-Latn-CS" altLang="en-US" sz="2000">
                <a:solidFill>
                  <a:srgbClr val="D09730"/>
                </a:solidFill>
                <a:cs typeface="Arial" pitchFamily="34" charset="0"/>
              </a:rPr>
              <a:t> </a:t>
            </a:r>
            <a:r>
              <a:rPr lang="sr-Cyrl-CS" altLang="en-US" sz="2000">
                <a:cs typeface="Arial" pitchFamily="34" charset="0"/>
              </a:rPr>
              <a:t>Улази у састав </a:t>
            </a:r>
            <a:r>
              <a:rPr lang="sr-Latn-CS" altLang="en-US" sz="2000">
                <a:cs typeface="Arial" pitchFamily="34" charset="0"/>
              </a:rPr>
              <a:t>m.triceps surae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припој:</a:t>
            </a:r>
            <a:r>
              <a:rPr lang="sr-Cyrl-CS" altLang="en-US" sz="2000">
                <a:cs typeface="Arial" pitchFamily="34" charset="0"/>
              </a:rPr>
              <a:t>  кондили бутне кости, задебљани део зглобне чахуре колена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до дoњег дeла задњe странe </a:t>
            </a:r>
            <a:r>
              <a:rPr lang="sr-Latn-CS" altLang="en-US" sz="2000">
                <a:cs typeface="Arial" pitchFamily="34" charset="0"/>
              </a:rPr>
              <a:t>calcaneus-a </a:t>
            </a:r>
            <a:r>
              <a:rPr lang="sr-Cyrl-CS" altLang="en-US" sz="2000">
                <a:cs typeface="Arial" pitchFamily="34" charset="0"/>
              </a:rPr>
              <a:t>од кога је одвојен кесом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</a:t>
            </a:r>
            <a:r>
              <a:rPr lang="sr-Latn-CS" altLang="en-US" sz="2000">
                <a:cs typeface="Arial" pitchFamily="34" charset="0"/>
              </a:rPr>
              <a:t>- bursa tendinis calcanei)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n.tibialis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</a:t>
            </a:r>
            <a:r>
              <a:rPr lang="sr-Cyrl-CS" altLang="en-US" sz="2000"/>
              <a:t> плантарни флексор стопала, супинатор и помоћни прегибач потколенице према буту.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 b="1">
                <a:solidFill>
                  <a:srgbClr val="D09730"/>
                </a:solidFill>
                <a:cs typeface="Arial" pitchFamily="34" charset="0"/>
              </a:rPr>
              <a:t>M.popliteus</a:t>
            </a:r>
            <a:r>
              <a:rPr lang="sr-Latn-CS" altLang="en-US" sz="2400" b="1">
                <a:cs typeface="Arial" pitchFamily="34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  спољашња страна латералног кондилa бутне кости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  до </a:t>
            </a:r>
            <a:r>
              <a:rPr lang="sr-Latn-CS" altLang="en-US" sz="2000">
                <a:cs typeface="Arial" pitchFamily="34" charset="0"/>
              </a:rPr>
              <a:t>linee musculi soleii </a:t>
            </a:r>
            <a:r>
              <a:rPr lang="sr-Cyrl-CS" altLang="en-US" sz="2000">
                <a:cs typeface="Arial" pitchFamily="34" charset="0"/>
              </a:rPr>
              <a:t>задње стране тибије изнад ове линије</a:t>
            </a:r>
            <a:r>
              <a:rPr lang="sr-Latn-CS" altLang="en-US" sz="2000">
                <a:cs typeface="Arial" pitchFamily="34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>
                <a:cs typeface="Arial" pitchFamily="34" charset="0"/>
              </a:rPr>
              <a:t>Инервација:</a:t>
            </a:r>
            <a:r>
              <a:rPr lang="sr-Cyrl-CS" altLang="en-US" sz="2000">
                <a:cs typeface="Arial" pitchFamily="34" charset="0"/>
              </a:rPr>
              <a:t> </a:t>
            </a:r>
            <a:r>
              <a:rPr lang="sr-Latn-CS" altLang="en-US" sz="2000">
                <a:cs typeface="Arial" pitchFamily="34" charset="0"/>
              </a:rPr>
              <a:t>n.tibialis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>
                <a:cs typeface="Arial" pitchFamily="34" charset="0"/>
              </a:rPr>
              <a:t>Функција: </a:t>
            </a:r>
            <a:r>
              <a:rPr lang="sr-Cyrl-CS" altLang="en-US" sz="2000">
                <a:cs typeface="Arial" pitchFamily="34" charset="0"/>
              </a:rPr>
              <a:t>флексор и унутрашњи ротатор потколенице.</a:t>
            </a:r>
            <a:endParaRPr lang="sr-Latn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  <a:r>
              <a:rPr lang="sr-Latn-CS" altLang="en-US" sz="2000" b="1">
                <a:cs typeface="Arial" pitchFamily="34" charset="0"/>
              </a:rPr>
              <a:t>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 l="9818" r="42224" b="37746"/>
          <a:stretch>
            <a:fillRect/>
          </a:stretch>
        </p:blipFill>
        <p:spPr bwMode="auto">
          <a:xfrm>
            <a:off x="1042988" y="53975"/>
            <a:ext cx="6985000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M.tibialis posterior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спољ</a:t>
            </a:r>
            <a:r>
              <a:rPr lang="sr-Latn-CS" altLang="en-US" sz="2000">
                <a:cs typeface="Arial" pitchFamily="34" charset="0"/>
              </a:rPr>
              <a:t>н</a:t>
            </a:r>
            <a:r>
              <a:rPr lang="sr-Cyrl-CS" altLang="en-US" sz="2000">
                <a:cs typeface="Arial" pitchFamily="34" charset="0"/>
              </a:rPr>
              <a:t>а половина задње стране тибије, </a:t>
            </a:r>
            <a:r>
              <a:rPr lang="sr-Latn-CS" altLang="en-US" sz="2000">
                <a:cs typeface="Arial" pitchFamily="34" charset="0"/>
              </a:rPr>
              <a:t>membrana </a:t>
            </a:r>
            <a:r>
              <a:rPr lang="sr-Cyrl-CS" altLang="en-US" sz="200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</a:t>
            </a:r>
            <a:r>
              <a:rPr lang="sr-Latn-CS" altLang="en-US" sz="2000">
                <a:cs typeface="Arial" pitchFamily="34" charset="0"/>
              </a:rPr>
              <a:t>interossea cruris, </a:t>
            </a:r>
            <a:r>
              <a:rPr lang="sr-Cyrl-CS" altLang="en-US" sz="2000">
                <a:cs typeface="Arial" pitchFamily="34" charset="0"/>
              </a:rPr>
              <a:t>задње поље унутраш</a:t>
            </a:r>
            <a:r>
              <a:rPr lang="sr-Latn-CS" altLang="en-US" sz="2000">
                <a:cs typeface="Arial" pitchFamily="34" charset="0"/>
              </a:rPr>
              <a:t>њ</a:t>
            </a:r>
            <a:r>
              <a:rPr lang="sr-Cyrl-CS" altLang="en-US" sz="2000">
                <a:cs typeface="Arial" pitchFamily="34" charset="0"/>
              </a:rPr>
              <a:t>е стране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фибуле,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>
                <a:cs typeface="Arial" pitchFamily="34" charset="0"/>
              </a:rPr>
              <a:t>                до </a:t>
            </a:r>
            <a:r>
              <a:rPr lang="sr-Latn-CS" altLang="en-US" sz="2000">
                <a:cs typeface="Arial" pitchFamily="34" charset="0"/>
              </a:rPr>
              <a:t>tuberositas ossis navicularis).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n.tibialis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 </a:t>
            </a:r>
            <a:r>
              <a:rPr lang="sr-Cyrl-CS" altLang="en-US" sz="2000"/>
              <a:t>адукција стопала, унутрашња ротација и плантарна флексија. </a:t>
            </a: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- M.flexor digitorum longus</a:t>
            </a:r>
            <a:r>
              <a:rPr lang="sr-Latn-CS" altLang="en-US" sz="2000" b="1"/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унутрашње поље задње стране тибије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                до дисталних чланака од 2 до 5 прста)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Инервaција</a:t>
            </a:r>
            <a:r>
              <a:rPr lang="sr-Latn-CS" altLang="en-US" sz="2000" b="1"/>
              <a:t>:</a:t>
            </a:r>
            <a:r>
              <a:rPr lang="sr-Latn-CS" altLang="en-US" sz="2000"/>
              <a:t> n.tibialis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 </a:t>
            </a:r>
            <a:r>
              <a:rPr lang="sr-Cyrl-CS" altLang="en-US" sz="2000"/>
              <a:t>прегиба 4 последња прста, плантарни флексор и супинатор стопала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 - </a:t>
            </a:r>
            <a:r>
              <a:rPr lang="sr-Latn-CS" altLang="en-US" sz="2000" b="1">
                <a:solidFill>
                  <a:srgbClr val="D09730"/>
                </a:solidFill>
              </a:rPr>
              <a:t>M.flexor hallucis longus</a:t>
            </a:r>
            <a:r>
              <a:rPr lang="sr-Latn-CS" altLang="en-US" sz="2000" b="1"/>
              <a:t>: </a:t>
            </a:r>
            <a:endParaRPr lang="sr-Cyrl-CS" altLang="en-US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</a:t>
            </a:r>
            <a:r>
              <a:rPr lang="sr-Cyrl-CS" altLang="en-US" sz="2000"/>
              <a:t>:    доње трећине задње стране фибуле, и ме</a:t>
            </a:r>
            <a:r>
              <a:rPr lang="sr-Latn-CS" altLang="en-US" sz="2000"/>
              <a:t>ђ</a:t>
            </a:r>
            <a:r>
              <a:rPr lang="sr-Cyrl-CS" altLang="en-US" sz="2000"/>
              <a:t>умишићне преграде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                 до другог или дисталног чланка палца)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Инервација</a:t>
            </a:r>
            <a:r>
              <a:rPr lang="sr-Latn-CS" altLang="en-US" sz="2000" b="1"/>
              <a:t>:</a:t>
            </a:r>
            <a:r>
              <a:rPr lang="sr-Latn-CS" altLang="en-US" sz="2000"/>
              <a:t> n.tibialis</a:t>
            </a:r>
            <a:endParaRPr lang="sr-Latn-CS" altLang="en-US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 </a:t>
            </a:r>
            <a:r>
              <a:rPr lang="sr-Cyrl-CS" altLang="en-US" sz="2000"/>
              <a:t>флексор дисталног чланка палца, плантарни флексор и супинатор стопала</a:t>
            </a: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 l="9818" r="37685" b="37549"/>
          <a:stretch>
            <a:fillRect/>
          </a:stretch>
        </p:blipFill>
        <p:spPr bwMode="auto">
          <a:xfrm>
            <a:off x="827088" y="30163"/>
            <a:ext cx="7643812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chemeClr val="folHlink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chemeClr val="folHlink"/>
                </a:solidFill>
              </a:rPr>
              <a:t>        - МЕХАНИКА ГОРЊЕГ СКОЧНОГ ЗГЛОБА</a:t>
            </a:r>
            <a:r>
              <a:rPr lang="sr-Latn-CS" altLang="en-US" sz="2000" b="1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 b="1"/>
              <a:t>             - </a:t>
            </a:r>
            <a:r>
              <a:rPr lang="sr-Latn-CS" altLang="en-US" sz="2000"/>
              <a:t>дорзална флексија стопала са опруженим коленом (30</a:t>
            </a:r>
            <a:r>
              <a:rPr lang="en-US" altLang="en-US" sz="2000">
                <a:cs typeface="Arial" pitchFamily="34" charset="0"/>
              </a:rPr>
              <a:t>º</a:t>
            </a:r>
            <a:r>
              <a:rPr lang="sr-Latn-CS" altLang="en-US" sz="2000">
                <a:cs typeface="Arial" pitchFamily="34" charset="0"/>
              </a:rPr>
              <a:t>),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- дорзална флексија стопала са савијеним коленом (35</a:t>
            </a:r>
            <a:r>
              <a:rPr lang="en-US" altLang="en-US" sz="2000">
                <a:cs typeface="Arial" pitchFamily="34" charset="0"/>
              </a:rPr>
              <a:t>º</a:t>
            </a:r>
            <a:r>
              <a:rPr lang="sr-Latn-CS" altLang="en-US" sz="2000">
                <a:cs typeface="Arial" pitchFamily="34" charset="0"/>
              </a:rPr>
              <a:t>),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- плантарна флексија стопала (30</a:t>
            </a:r>
            <a:r>
              <a:rPr lang="en-US" altLang="en-US" sz="2000">
                <a:cs typeface="Arial" pitchFamily="34" charset="0"/>
              </a:rPr>
              <a:t>º</a:t>
            </a:r>
            <a:r>
              <a:rPr lang="sr-Latn-CS" altLang="en-US" sz="2000">
                <a:cs typeface="Arial" pitchFamily="34" charset="0"/>
              </a:rPr>
              <a:t>).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ДОРЗАЛНА ФЛЕКСИЈА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m.tibialis anterior, m.extensor digitorum longus,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m.extensor hallucis longus, m.peroneus tertius.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ПЛАНТАРНА ФЛЕКСИЈА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m.triceps surae, m.peroneus longus, m.peroneus brevis,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m.tibialis posterior, m.flexor digitorum longus, m.flexor hallucis longus.</a:t>
            </a:r>
          </a:p>
          <a:p>
            <a:pPr eaLnBrk="1" hangingPunct="1">
              <a:buFontTx/>
              <a:buNone/>
            </a:pPr>
            <a:endParaRPr lang="sr-Latn-C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altLang="en-US" sz="2000" b="1">
              <a:solidFill>
                <a:schemeClr val="folHlink"/>
              </a:solidFill>
            </a:endParaRPr>
          </a:p>
          <a:p>
            <a:pPr eaLnBrk="1" hangingPunct="1">
              <a:buFontTx/>
              <a:buNone/>
            </a:pPr>
            <a:endParaRPr lang="sr-Latn-CS" altLang="en-US" sz="2000" b="1">
              <a:solidFill>
                <a:schemeClr val="folHlink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chemeClr val="folHlink"/>
                </a:solidFill>
              </a:rPr>
              <a:t>                  МЕХАНИКА ДОЊЕГ СКОЧНОГ ЗГЛОБА</a:t>
            </a:r>
            <a:r>
              <a:rPr lang="sr-Latn-CS" altLang="en-US" sz="2000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         - дорзална и плантарна флексија стопала,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                         - супинација или инверзија стопала (45</a:t>
            </a:r>
            <a:r>
              <a:rPr lang="en-US" altLang="en-US" sz="2000">
                <a:cs typeface="Arial" pitchFamily="34" charset="0"/>
              </a:rPr>
              <a:t>º</a:t>
            </a:r>
            <a:r>
              <a:rPr lang="sr-Latn-CS" altLang="en-US" sz="2000">
                <a:cs typeface="Arial" pitchFamily="34" charset="0"/>
              </a:rPr>
              <a:t>),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  - пронација или еверзија стопала (5-10</a:t>
            </a:r>
            <a:r>
              <a:rPr lang="en-US" altLang="en-US" sz="2000">
                <a:cs typeface="Arial" pitchFamily="34" charset="0"/>
              </a:rPr>
              <a:t>º</a:t>
            </a:r>
            <a:r>
              <a:rPr lang="sr-Latn-CS" altLang="en-US" sz="2000">
                <a:cs typeface="Arial" pitchFamily="34" charset="0"/>
              </a:rPr>
              <a:t>).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</a:t>
            </a:r>
            <a:r>
              <a:rPr lang="sr-Latn-CS" altLang="en-US" sz="2000" b="1">
                <a:solidFill>
                  <a:schemeClr val="folHlink"/>
                </a:solidFill>
                <a:cs typeface="Arial" pitchFamily="34" charset="0"/>
              </a:rPr>
              <a:t>СУПИНАЦИЈА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m.triceps surae, m.tibialis anterior,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 m.tibialis posterior, m.flexor digitorum longus.</a:t>
            </a:r>
          </a:p>
          <a:p>
            <a:pPr eaLnBrk="1" hangingPunct="1">
              <a:buFontTx/>
              <a:buNone/>
            </a:pPr>
            <a:endParaRPr lang="sr-Latn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</a:t>
            </a:r>
            <a:r>
              <a:rPr lang="sr-Cyrl-CS" altLang="en-US" sz="2000" b="1">
                <a:solidFill>
                  <a:schemeClr val="folHlink"/>
                </a:solidFill>
                <a:cs typeface="Arial" pitchFamily="34" charset="0"/>
              </a:rPr>
              <a:t>ПРОНАЦИЈА</a:t>
            </a:r>
            <a:r>
              <a:rPr lang="sr-Cyrl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m.peroneus longus, m.peroneus brevis,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                     m.peroneus tertius, m.extensor digitorum longus.</a:t>
            </a:r>
            <a:endParaRPr lang="en-U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63491" name="Picture 3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7788" r="37685" b="37993"/>
          <a:stretch>
            <a:fillRect/>
          </a:stretch>
        </p:blipFill>
        <p:spPr bwMode="auto">
          <a:xfrm>
            <a:off x="611188" y="0"/>
            <a:ext cx="7935912" cy="677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eaLnBrk="1" hangingPunct="1"/>
            <a:r>
              <a:rPr lang="sr-Cyrl-CS" altLang="en-US" sz="2800" b="1"/>
              <a:t>МИШИЋИ СТОПАЛА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765175"/>
            <a:ext cx="4038600" cy="58324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000" b="1"/>
              <a:t>Дорзална група</a:t>
            </a:r>
            <a:r>
              <a:rPr lang="sr-Latn-CS" altLang="en-US" sz="2000" b="1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extensor digitorum brevis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extensor hallucis brevis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 b="1"/>
          </a:p>
          <a:p>
            <a:pPr eaLnBrk="1" hangingPunct="1">
              <a:lnSpc>
                <a:spcPct val="90000"/>
              </a:lnSpc>
            </a:pPr>
            <a:r>
              <a:rPr lang="sr-Cyrl-CS" altLang="en-US" sz="2000" b="1"/>
              <a:t>Доња, табанска група: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 b="1"/>
              <a:t>		</a:t>
            </a:r>
            <a:r>
              <a:rPr lang="sr-Cyrl-CS" altLang="en-US" sz="2000" b="1" u="sng"/>
              <a:t>Сред</a:t>
            </a:r>
            <a:r>
              <a:rPr lang="sr-Latn-CS" altLang="en-US" sz="2000" b="1" u="sng"/>
              <a:t>њ</a:t>
            </a:r>
            <a:r>
              <a:rPr lang="sr-Cyrl-CS" altLang="en-US" sz="2000" b="1" u="sng"/>
              <a:t>a групa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altLang="en-US" sz="2000" b="1" u="sng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 b="1"/>
              <a:t>	</a:t>
            </a:r>
            <a:r>
              <a:rPr lang="sr-Cyrl-CS" altLang="en-US" sz="2000" u="sng"/>
              <a:t>Површни слој:</a:t>
            </a:r>
            <a:endParaRPr lang="sr-Latn-CS" altLang="en-US" sz="2000" u="sng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 b="1"/>
              <a:t>	- </a:t>
            </a:r>
            <a:r>
              <a:rPr lang="sr-Latn-CS" altLang="en-US" sz="2000"/>
              <a:t>m.</a:t>
            </a:r>
            <a:r>
              <a:rPr lang="sr-Latn-CS" altLang="en-US" sz="2000" b="1"/>
              <a:t> </a:t>
            </a:r>
            <a:r>
              <a:rPr lang="sr-Latn-CS" altLang="en-US" sz="2000"/>
              <a:t>flexor digitorum brevis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 b="1"/>
              <a:t>	</a:t>
            </a:r>
            <a:r>
              <a:rPr lang="sr-Cyrl-CS" altLang="en-US" sz="2000" u="sng"/>
              <a:t>Средњи слој: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mm. lumbricales (4)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quadratus plantae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</a:t>
            </a:r>
            <a:r>
              <a:rPr lang="sr-Cyrl-CS" altLang="en-US" sz="2000" u="sng"/>
              <a:t>Дубоки слој: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/>
              <a:t>	- m. interossei (7)</a:t>
            </a:r>
            <a:endParaRPr lang="en-US" altLang="en-US" sz="200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765175"/>
            <a:ext cx="4038600" cy="5832475"/>
          </a:xfrm>
        </p:spPr>
        <p:txBody>
          <a:bodyPr/>
          <a:lstStyle/>
          <a:p>
            <a:pPr eaLnBrk="1" hangingPunct="1"/>
            <a:r>
              <a:rPr lang="sr-Cyrl-CS" altLang="en-US" sz="2000" b="1"/>
              <a:t>Доња, табанска група: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		</a:t>
            </a:r>
            <a:r>
              <a:rPr lang="sr-Cyrl-CS" altLang="en-US" sz="2000" b="1" u="sng"/>
              <a:t>Унутрашња група</a:t>
            </a:r>
            <a:r>
              <a:rPr lang="sr-Latn-CS" altLang="en-US" sz="2000" b="1" u="sng"/>
              <a:t>: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abductor hallucis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flexor hallucis brevis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adductor hallucis</a:t>
            </a:r>
            <a:endParaRPr lang="sr-Latn-CS" altLang="en-US" sz="2000" b="1"/>
          </a:p>
          <a:p>
            <a:pPr eaLnBrk="1" hangingPunct="1"/>
            <a:endParaRPr lang="sr-Latn-CS" altLang="en-US" sz="2000" b="1"/>
          </a:p>
          <a:p>
            <a:pPr eaLnBrk="1" hangingPunct="1"/>
            <a:r>
              <a:rPr lang="sr-Cyrl-CS" altLang="en-US" sz="2000" b="1"/>
              <a:t>Доња, табанска групa: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		</a:t>
            </a:r>
            <a:r>
              <a:rPr lang="sr-Cyrl-CS" altLang="en-US" sz="2000" b="1" u="sng"/>
              <a:t>Спољaш</a:t>
            </a:r>
            <a:r>
              <a:rPr lang="sr-Latn-CS" altLang="en-US" sz="2000" b="1" u="sng"/>
              <a:t>њ</a:t>
            </a:r>
            <a:r>
              <a:rPr lang="sr-Cyrl-CS" altLang="en-US" sz="2000" b="1" u="sng"/>
              <a:t>a групa</a:t>
            </a:r>
            <a:r>
              <a:rPr lang="sr-Latn-CS" altLang="en-US" sz="2000" b="1" u="sng"/>
              <a:t>:</a:t>
            </a:r>
          </a:p>
          <a:p>
            <a:pPr eaLnBrk="1" hangingPunct="1">
              <a:buFontTx/>
              <a:buNone/>
            </a:pPr>
            <a:r>
              <a:rPr lang="sr-Latn-CS" altLang="en-US" sz="2000" b="1"/>
              <a:t>	- </a:t>
            </a:r>
            <a:r>
              <a:rPr lang="sr-Latn-CS" altLang="en-US" sz="2000"/>
              <a:t>m. abductor digiti minimi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flexor digiti minimi brevis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	- m. opponens digiti minimi</a:t>
            </a:r>
            <a:endParaRPr lang="en-U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cs typeface="Arial" pitchFamily="34" charset="0"/>
              </a:rPr>
              <a:t>ДОРЗАЛНА ГРУПА</a:t>
            </a: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0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2000" b="1">
                <a:solidFill>
                  <a:srgbClr val="D09730"/>
                </a:solidFill>
                <a:cs typeface="Arial" pitchFamily="34" charset="0"/>
              </a:rPr>
              <a:t>extensor digitorum brevis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</a:t>
            </a:r>
            <a:r>
              <a:rPr lang="en-US" altLang="en-US" sz="2000">
                <a:cs typeface="Arial" pitchFamily="34" charset="0"/>
              </a:rPr>
              <a:t>латерална и горња страна </a:t>
            </a:r>
            <a:r>
              <a:rPr lang="en-GB" altLang="en-US" sz="2000">
                <a:cs typeface="Arial" pitchFamily="34" charset="0"/>
              </a:rPr>
              <a:t>calcaneus-a, </a:t>
            </a:r>
            <a:r>
              <a:rPr lang="en-US" altLang="en-US" sz="2000">
                <a:cs typeface="Arial" pitchFamily="34" charset="0"/>
              </a:rPr>
              <a:t>иде напред и медијално и дели се на 4 тетиве. Први је посебан мишић </a:t>
            </a:r>
            <a:r>
              <a:rPr lang="en-GB" altLang="en-US" sz="2000">
                <a:cs typeface="Arial" pitchFamily="34" charset="0"/>
              </a:rPr>
              <a:t>(m. extensor hallucis brevis), </a:t>
            </a:r>
            <a:r>
              <a:rPr lang="en-US" altLang="en-US" sz="2000">
                <a:cs typeface="Arial" pitchFamily="34" charset="0"/>
              </a:rPr>
              <a:t>а остале 3 се припајају на одговарајућим тетивама </a:t>
            </a:r>
            <a:r>
              <a:rPr lang="en-GB" altLang="en-US" sz="2000">
                <a:cs typeface="Arial" pitchFamily="34" charset="0"/>
              </a:rPr>
              <a:t>m. extensor digitorum longus</a:t>
            </a:r>
            <a:r>
              <a:rPr lang="sr-Latn-CS" altLang="en-US" sz="2000">
                <a:cs typeface="Arial" pitchFamily="34" charset="0"/>
              </a:rPr>
              <a:t>).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</a:t>
            </a:r>
            <a:r>
              <a:rPr lang="en-GB" altLang="en-US" sz="2000">
                <a:cs typeface="Arial" pitchFamily="34" charset="0"/>
              </a:rPr>
              <a:t>peroneus profundus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2000"/>
              <a:t>екстензија првог чланка 2., 3. и 4. прста и вуче их упоље</a:t>
            </a:r>
            <a:r>
              <a:rPr lang="sr-Cyrl-CS" altLang="en-US" sz="2000"/>
              <a:t> </a:t>
            </a:r>
            <a:endParaRPr lang="sr-Latn-CS" altLang="en-US" sz="2000"/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- M.</a:t>
            </a:r>
            <a:r>
              <a:rPr lang="en-GB" altLang="en-US" sz="2000" b="1">
                <a:solidFill>
                  <a:srgbClr val="D09730"/>
                </a:solidFill>
              </a:rPr>
              <a:t>extensor hallucis brevis</a:t>
            </a:r>
            <a:r>
              <a:rPr lang="sr-Latn-CS" altLang="en-US" sz="2000" b="1"/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</a:t>
            </a:r>
            <a:r>
              <a:rPr lang="en-US" altLang="en-US" sz="2000"/>
              <a:t>први сноп претходног мишића - од </a:t>
            </a:r>
            <a:r>
              <a:rPr lang="sr-Cyrl-CS" altLang="en-US" sz="2000"/>
              <a:t> </a:t>
            </a:r>
            <a:r>
              <a:rPr lang="en-US" altLang="en-US" sz="2000">
                <a:cs typeface="Arial" pitchFamily="34" charset="0"/>
              </a:rPr>
              <a:t>горње стране </a:t>
            </a:r>
            <a:r>
              <a:rPr lang="en-GB" altLang="en-US" sz="2000">
                <a:cs typeface="Arial" pitchFamily="34" charset="0"/>
              </a:rPr>
              <a:t>calcaneus-a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                до </a:t>
            </a:r>
            <a:r>
              <a:rPr lang="en-US" altLang="en-US" sz="2000"/>
              <a:t>базе проксималног чланка палца и </a:t>
            </a:r>
            <a:r>
              <a:rPr lang="en-US" altLang="en-US" sz="2000">
                <a:cs typeface="Arial" pitchFamily="34" charset="0"/>
              </a:rPr>
              <a:t>тетиве </a:t>
            </a:r>
            <a:r>
              <a:rPr lang="en-GB" altLang="en-US" sz="2000">
                <a:cs typeface="Arial" pitchFamily="34" charset="0"/>
              </a:rPr>
              <a:t>m. extensor hallucis</a:t>
            </a:r>
          </a:p>
          <a:p>
            <a:pPr eaLnBrk="1" hangingPunct="1">
              <a:buFontTx/>
              <a:buNone/>
            </a:pPr>
            <a:r>
              <a:rPr lang="en-GB" altLang="en-US" sz="2000">
                <a:cs typeface="Arial" pitchFamily="34" charset="0"/>
              </a:rPr>
              <a:t>                 longus</a:t>
            </a:r>
            <a:r>
              <a:rPr lang="en-US" altLang="en-US" sz="2000"/>
              <a:t> </a:t>
            </a:r>
            <a:r>
              <a:rPr lang="sr-Cyrl-CS" altLang="en-US" sz="2000"/>
              <a:t>)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Инервaција</a:t>
            </a:r>
            <a:r>
              <a:rPr lang="sr-Latn-CS" altLang="en-US" sz="2000" b="1"/>
              <a:t>:</a:t>
            </a:r>
            <a:r>
              <a:rPr lang="sr-Latn-CS" altLang="en-US" sz="2000"/>
              <a:t> n.</a:t>
            </a:r>
            <a:r>
              <a:rPr lang="en-GB" altLang="en-US" sz="2000"/>
              <a:t>peroneus profundus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2000"/>
              <a:t>екстензија првог чланка </a:t>
            </a:r>
            <a:r>
              <a:rPr lang="en-GB" altLang="en-US" sz="2000"/>
              <a:t>1</a:t>
            </a:r>
            <a:r>
              <a:rPr lang="en-US" altLang="en-US" sz="2000"/>
              <a:t>. прста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 l="8083" r="38017" b="37549"/>
          <a:stretch>
            <a:fillRect/>
          </a:stretch>
        </p:blipFill>
        <p:spPr bwMode="auto">
          <a:xfrm>
            <a:off x="755650" y="33338"/>
            <a:ext cx="7848600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 l="8711" r="37685" b="39223"/>
          <a:stretch>
            <a:fillRect/>
          </a:stretch>
        </p:blipFill>
        <p:spPr bwMode="auto">
          <a:xfrm>
            <a:off x="611188" y="214313"/>
            <a:ext cx="7799387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600"/>
              <a:t>                     </a:t>
            </a:r>
            <a:r>
              <a:rPr lang="sr-Cyrl-CS" altLang="en-US" b="1">
                <a:latin typeface="YUBaskerville" pitchFamily="2" charset="0"/>
              </a:rPr>
              <a:t>мишићи и тетиве табана</a:t>
            </a:r>
            <a:r>
              <a:rPr lang="sr-Latn-CS" altLang="en-US" b="1"/>
              <a:t>:</a:t>
            </a:r>
            <a:br>
              <a:rPr lang="sr-Latn-CS" altLang="en-US" b="1"/>
            </a:br>
            <a:endParaRPr lang="sr-Latn-CS" altLang="en-US" b="1"/>
          </a:p>
          <a:p>
            <a:pPr eaLnBrk="1" hangingPunct="1">
              <a:buFontTx/>
              <a:buNone/>
            </a:pPr>
            <a:r>
              <a:rPr lang="sr-Latn-CS" altLang="en-US" sz="2800" b="1"/>
              <a:t>         </a:t>
            </a:r>
            <a:r>
              <a:rPr lang="sr-Latn-CS" altLang="en-US" sz="2600"/>
              <a:t>		1) </a:t>
            </a:r>
            <a:r>
              <a:rPr lang="sr-Cyrl-CS" altLang="en-US" sz="2600" u="sng">
                <a:latin typeface="YUBaskerville" pitchFamily="2" charset="0"/>
              </a:rPr>
              <a:t>унутрашња група мишића тaбaнa</a:t>
            </a:r>
            <a:r>
              <a:rPr lang="sr-Latn-CS" altLang="en-US" sz="2600" u="sng"/>
              <a:t>:</a:t>
            </a:r>
            <a:br>
              <a:rPr lang="sr-Latn-CS" altLang="en-US" sz="2600" u="sng"/>
            </a:br>
            <a:r>
              <a:rPr lang="sr-Latn-CS" altLang="en-US" sz="2600"/>
              <a:t>			a) m. abductor hallucis</a:t>
            </a:r>
            <a:br>
              <a:rPr lang="sr-Latn-CS" altLang="en-US" sz="2600"/>
            </a:br>
            <a:r>
              <a:rPr lang="sr-Latn-CS" altLang="en-US" sz="2600"/>
              <a:t>			б) m. flexor hallucis brevis</a:t>
            </a:r>
            <a:br>
              <a:rPr lang="sr-Latn-CS" altLang="en-US" sz="2600"/>
            </a:br>
            <a:r>
              <a:rPr lang="sr-Latn-CS" altLang="en-US" sz="2600"/>
              <a:t>			в) m. adductor hallucis:</a:t>
            </a:r>
            <a:br>
              <a:rPr lang="sr-Latn-CS" altLang="en-US" sz="2600"/>
            </a:br>
            <a:r>
              <a:rPr lang="sr-Latn-CS" altLang="en-US" sz="2600"/>
              <a:t>				- caput obliquum</a:t>
            </a:r>
            <a:br>
              <a:rPr lang="sr-Latn-CS" altLang="en-US" sz="2600"/>
            </a:br>
            <a:r>
              <a:rPr lang="sr-Latn-CS" altLang="en-US" sz="2600"/>
              <a:t>				- caput transversum</a:t>
            </a:r>
            <a:br>
              <a:rPr lang="sr-Latn-CS" altLang="en-US" sz="2600"/>
            </a:br>
            <a:endParaRPr lang="sr-Latn-CS" altLang="en-US" sz="2600"/>
          </a:p>
          <a:p>
            <a:pPr eaLnBrk="1" hangingPunct="1">
              <a:buFontTx/>
              <a:buNone/>
            </a:pPr>
            <a:r>
              <a:rPr lang="sr-Latn-CS" altLang="en-US" sz="2600"/>
              <a:t>        		2) </a:t>
            </a:r>
            <a:r>
              <a:rPr lang="sr-Cyrl-CS" altLang="en-US" sz="2600" u="sng">
                <a:latin typeface="YUBaskerville" pitchFamily="2" charset="0"/>
              </a:rPr>
              <a:t>спољашња група мишића табaнa</a:t>
            </a:r>
            <a:r>
              <a:rPr lang="sr-Cyrl-CS" altLang="en-US" sz="2600" u="sng"/>
              <a:t>:</a:t>
            </a:r>
            <a:r>
              <a:rPr lang="sr-Latn-CS" altLang="en-US" sz="2600" u="sng"/>
              <a:t/>
            </a:r>
            <a:br>
              <a:rPr lang="sr-Latn-CS" altLang="en-US" sz="2600" u="sng"/>
            </a:br>
            <a:r>
              <a:rPr lang="sr-Latn-CS" altLang="en-US" sz="2600"/>
              <a:t>			a) m. abductor digiti minimi</a:t>
            </a:r>
            <a:br>
              <a:rPr lang="sr-Latn-CS" altLang="en-US" sz="2600"/>
            </a:br>
            <a:r>
              <a:rPr lang="sr-Latn-CS" altLang="en-US" sz="2600"/>
              <a:t>			б) m. flexor digiti minimi brevis</a:t>
            </a:r>
            <a:br>
              <a:rPr lang="sr-Latn-CS" altLang="en-US" sz="2600"/>
            </a:br>
            <a:r>
              <a:rPr lang="sr-Latn-CS" altLang="en-US" sz="2600"/>
              <a:t>			в) m. opponens digiti minimi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100"/>
              <a:t>                      3) </a:t>
            </a:r>
            <a:r>
              <a:rPr lang="sr-Cyrl-CS" altLang="en-US" sz="2100" b="1" u="sng">
                <a:latin typeface="YUBaskerville" pitchFamily="2" charset="0"/>
              </a:rPr>
              <a:t>средња група мишића табана-13 мишића</a:t>
            </a:r>
            <a:r>
              <a:rPr lang="sr-Latn-CS" altLang="en-US" sz="2100" b="1" u="sng"/>
              <a:t>:</a:t>
            </a:r>
            <a:r>
              <a:rPr lang="sr-Latn-CS" altLang="en-US" sz="2100" b="1"/>
              <a:t/>
            </a:r>
            <a:br>
              <a:rPr lang="sr-Latn-CS" altLang="en-US" sz="2100" b="1"/>
            </a:br>
            <a:endParaRPr lang="sr-Latn-CS" altLang="en-US" sz="2100" b="1"/>
          </a:p>
          <a:p>
            <a:pPr eaLnBrk="1" hangingPunct="1">
              <a:buFontTx/>
              <a:buNone/>
            </a:pPr>
            <a:r>
              <a:rPr lang="sr-Latn-CS" altLang="en-US" sz="2100"/>
              <a:t>     	- </a:t>
            </a:r>
            <a:r>
              <a:rPr lang="sr-Cyrl-CS" altLang="en-US" sz="2100" u="sng">
                <a:latin typeface="YUBaskerville" pitchFamily="2" charset="0"/>
              </a:rPr>
              <a:t>површни слој</a:t>
            </a:r>
            <a:r>
              <a:rPr lang="sr-Cyrl-CS" altLang="en-US" sz="2100" u="sng"/>
              <a:t>:</a:t>
            </a:r>
            <a:br>
              <a:rPr lang="sr-Cyrl-CS" altLang="en-US" sz="2100" u="sng"/>
            </a:br>
            <a:r>
              <a:rPr lang="sr-Latn-CS" altLang="en-US" sz="2100"/>
              <a:t>		a) m. flexor digitorum brevis</a:t>
            </a:r>
            <a:br>
              <a:rPr lang="sr-Latn-CS" altLang="en-US" sz="2100"/>
            </a:br>
            <a:endParaRPr lang="sr-Latn-CS" altLang="en-US" sz="2100"/>
          </a:p>
          <a:p>
            <a:pPr eaLnBrk="1" hangingPunct="1">
              <a:buFontTx/>
              <a:buNone/>
            </a:pPr>
            <a:r>
              <a:rPr lang="sr-Latn-CS" altLang="en-US" sz="2100"/>
              <a:t>     	- </a:t>
            </a:r>
            <a:r>
              <a:rPr lang="sr-Cyrl-CS" altLang="en-US" sz="2100" u="sng">
                <a:latin typeface="YUBaskerville" pitchFamily="2" charset="0"/>
              </a:rPr>
              <a:t>средњи слој</a:t>
            </a:r>
            <a:r>
              <a:rPr lang="sr-Cyrl-CS" altLang="en-US" sz="2100" u="sng"/>
              <a:t>:</a:t>
            </a:r>
            <a:br>
              <a:rPr lang="sr-Cyrl-CS" altLang="en-US" sz="2100" u="sng"/>
            </a:br>
            <a:r>
              <a:rPr lang="sr-Latn-CS" altLang="en-US" sz="2100"/>
              <a:t>		a) mm. lumbricales I-IV</a:t>
            </a:r>
            <a:br>
              <a:rPr lang="sr-Latn-CS" altLang="en-US" sz="2100"/>
            </a:br>
            <a:r>
              <a:rPr lang="sr-Latn-CS" altLang="en-US" sz="2100"/>
              <a:t>		б) m. quadratus plantae</a:t>
            </a:r>
            <a:br>
              <a:rPr lang="sr-Latn-CS" altLang="en-US" sz="2100"/>
            </a:br>
            <a:r>
              <a:rPr lang="sr-Latn-CS" altLang="en-US" sz="2100"/>
              <a:t>		- </a:t>
            </a:r>
            <a:r>
              <a:rPr lang="sr-Cyrl-CS" altLang="en-US" sz="2100">
                <a:latin typeface="YUBaskerville" pitchFamily="2" charset="0"/>
              </a:rPr>
              <a:t>тетива</a:t>
            </a:r>
            <a:r>
              <a:rPr lang="sr-Latn-CS" altLang="en-US" sz="2100">
                <a:latin typeface="YUBaskerville" pitchFamily="2" charset="0"/>
              </a:rPr>
              <a:t> </a:t>
            </a:r>
            <a:r>
              <a:rPr lang="sr-Latn-CS" altLang="en-US" sz="2100"/>
              <a:t>m. flexor digitorum longus-</a:t>
            </a:r>
            <a:r>
              <a:rPr lang="sr-Latn-CS" altLang="en-US" sz="2100">
                <a:latin typeface="YUBaskerville" pitchFamily="2" charset="0"/>
              </a:rPr>
              <a:t>a</a:t>
            </a:r>
            <a:r>
              <a:rPr lang="sr-Latn-CS" altLang="en-US" sz="2100"/>
              <a:t/>
            </a:r>
            <a:br>
              <a:rPr lang="sr-Latn-CS" altLang="en-US" sz="2100"/>
            </a:br>
            <a:r>
              <a:rPr lang="sr-Latn-CS" altLang="en-US" sz="2100"/>
              <a:t>		- </a:t>
            </a:r>
            <a:r>
              <a:rPr lang="sr-Cyrl-CS" altLang="en-US" sz="2100">
                <a:latin typeface="YUBaskerville" pitchFamily="2" charset="0"/>
              </a:rPr>
              <a:t>тетива</a:t>
            </a:r>
            <a:r>
              <a:rPr lang="sr-Latn-CS" altLang="en-US" sz="2100">
                <a:latin typeface="YUBaskerville" pitchFamily="2" charset="0"/>
              </a:rPr>
              <a:t> </a:t>
            </a:r>
            <a:r>
              <a:rPr lang="sr-Latn-CS" altLang="en-US" sz="2100"/>
              <a:t>m. flexor hallucis longus-</a:t>
            </a:r>
            <a:r>
              <a:rPr lang="sr-Latn-CS" altLang="en-US" sz="2100">
                <a:latin typeface="YUBaskerville" pitchFamily="2" charset="0"/>
              </a:rPr>
              <a:t>a</a:t>
            </a:r>
            <a:br>
              <a:rPr lang="sr-Latn-CS" altLang="en-US" sz="2100">
                <a:latin typeface="YUBaskerville" pitchFamily="2" charset="0"/>
              </a:rPr>
            </a:br>
            <a:endParaRPr lang="sr-Latn-CS" altLang="en-US" sz="2100">
              <a:latin typeface="YUBaskerville" pitchFamily="2" charset="0"/>
            </a:endParaRPr>
          </a:p>
          <a:p>
            <a:pPr eaLnBrk="1" hangingPunct="1">
              <a:buFontTx/>
              <a:buNone/>
            </a:pPr>
            <a:r>
              <a:rPr lang="sr-Latn-CS" altLang="en-US" sz="2100">
                <a:latin typeface="YUBaskerville" pitchFamily="2" charset="0"/>
              </a:rPr>
              <a:t>      	</a:t>
            </a:r>
          </a:p>
          <a:p>
            <a:pPr eaLnBrk="1" hangingPunct="1">
              <a:buFontTx/>
              <a:buNone/>
            </a:pPr>
            <a:r>
              <a:rPr lang="sr-Latn-CS" altLang="en-US" sz="2100">
                <a:latin typeface="YUBaskerville" pitchFamily="2" charset="0"/>
              </a:rPr>
              <a:t>      	</a:t>
            </a:r>
            <a:r>
              <a:rPr lang="sr-Latn-CS" altLang="en-US" sz="2100"/>
              <a:t>- </a:t>
            </a:r>
            <a:r>
              <a:rPr lang="sr-Cyrl-CS" altLang="en-US" sz="2100" u="sng">
                <a:latin typeface="YUBaskerville" pitchFamily="2" charset="0"/>
              </a:rPr>
              <a:t>дубоки слој</a:t>
            </a:r>
            <a:r>
              <a:rPr lang="sr-Latn-CS" altLang="en-US" sz="2100" u="sng"/>
              <a:t>:</a:t>
            </a:r>
            <a:br>
              <a:rPr lang="sr-Latn-CS" altLang="en-US" sz="2100" u="sng"/>
            </a:br>
            <a:r>
              <a:rPr lang="sr-Latn-CS" altLang="en-US" sz="2100"/>
              <a:t>		- mm. interossei plantares (</a:t>
            </a:r>
            <a:r>
              <a:rPr lang="sr-Cyrl-CS" altLang="en-US" sz="2100"/>
              <a:t>3 </a:t>
            </a:r>
            <a:r>
              <a:rPr lang="sr-Cyrl-CS" altLang="en-US" sz="2100">
                <a:latin typeface="YUBaskerville" pitchFamily="2" charset="0"/>
              </a:rPr>
              <a:t>мишића</a:t>
            </a:r>
            <a:r>
              <a:rPr lang="sr-Latn-CS" altLang="en-US" sz="2100"/>
              <a:t>) 	</a:t>
            </a:r>
          </a:p>
          <a:p>
            <a:pPr eaLnBrk="1" hangingPunct="1">
              <a:buFontTx/>
              <a:buNone/>
            </a:pPr>
            <a:r>
              <a:rPr lang="sr-Latn-CS" altLang="en-US" sz="2100"/>
              <a:t>		              mm. interossei dorsales (</a:t>
            </a:r>
            <a:r>
              <a:rPr lang="sr-Cyrl-CS" altLang="en-US" sz="2100"/>
              <a:t>4 </a:t>
            </a:r>
            <a:r>
              <a:rPr lang="sr-Cyrl-CS" altLang="en-US" sz="2100">
                <a:latin typeface="YUBaskerville" pitchFamily="2" charset="0"/>
              </a:rPr>
              <a:t>мишића</a:t>
            </a:r>
            <a:r>
              <a:rPr lang="sr-Latn-CS" altLang="en-US" sz="2100"/>
              <a:t>)</a:t>
            </a:r>
            <a:br>
              <a:rPr lang="sr-Latn-CS" altLang="en-US" sz="2100"/>
            </a:br>
            <a:endParaRPr lang="sr-Latn-CS" altLang="en-US" sz="21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cs typeface="Arial" pitchFamily="34" charset="0"/>
              </a:rPr>
              <a:t>ТАБАНСКА ГРУПА</a:t>
            </a: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000" b="1" u="sng">
                <a:cs typeface="Arial" pitchFamily="34" charset="0"/>
              </a:rPr>
              <a:t>Мишићи средње табанске групе</a:t>
            </a:r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cs typeface="Arial" pitchFamily="34" charset="0"/>
              </a:rPr>
              <a:t>површни</a:t>
            </a:r>
            <a:r>
              <a:rPr lang="sr-Cyrl-CS" altLang="en-US" sz="2000" b="1">
                <a:cs typeface="Arial" pitchFamily="34" charset="0"/>
              </a:rPr>
              <a:t> слој</a:t>
            </a:r>
            <a:r>
              <a:rPr lang="sr-Cyrl-CS" altLang="en-US" sz="2000">
                <a:solidFill>
                  <a:srgbClr val="D09730"/>
                </a:solidFill>
                <a:cs typeface="Arial" pitchFamily="34" charset="0"/>
              </a:rPr>
              <a:t>:</a:t>
            </a:r>
          </a:p>
          <a:p>
            <a:pPr eaLnBrk="1" hangingPunct="1">
              <a:buFontTx/>
              <a:buNone/>
            </a:pPr>
            <a:endParaRPr lang="sr-Cyrl-CS" altLang="en-US" sz="2000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0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2000" b="1">
                <a:solidFill>
                  <a:srgbClr val="D09730"/>
                </a:solidFill>
                <a:cs typeface="Arial" pitchFamily="34" charset="0"/>
              </a:rPr>
              <a:t>flexor digitorum brevis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</a:t>
            </a:r>
            <a:r>
              <a:rPr lang="en-GB" altLang="en-US" sz="2000">
                <a:cs typeface="Arial" pitchFamily="34" charset="0"/>
              </a:rPr>
              <a:t>processus medialis tuberis calcanei </a:t>
            </a:r>
            <a:r>
              <a:rPr lang="en-US" altLang="en-US" sz="2000">
                <a:cs typeface="Arial" pitchFamily="34" charset="0"/>
              </a:rPr>
              <a:t>и </a:t>
            </a:r>
            <a:r>
              <a:rPr lang="en-GB" altLang="en-US" sz="2000">
                <a:cs typeface="Arial" pitchFamily="34" charset="0"/>
              </a:rPr>
              <a:t>aponeurosis plantaris</a:t>
            </a:r>
            <a:br>
              <a:rPr lang="en-GB" altLang="en-US" sz="2000">
                <a:cs typeface="Arial" pitchFamily="34" charset="0"/>
              </a:rPr>
            </a:br>
            <a:r>
              <a:rPr lang="en-GB" altLang="en-US" sz="2000">
                <a:cs typeface="Arial" pitchFamily="34" charset="0"/>
              </a:rPr>
              <a:t>           </a:t>
            </a:r>
            <a:r>
              <a:rPr lang="en-US" altLang="en-US" sz="2000">
                <a:cs typeface="Arial" pitchFamily="34" charset="0"/>
              </a:rPr>
              <a:t>дели се на 4 тетиве, које се помоћу два језика припајају на </a:t>
            </a:r>
            <a:br>
              <a:rPr lang="en-US" altLang="en-US" sz="2000">
                <a:cs typeface="Arial" pitchFamily="34" charset="0"/>
              </a:rPr>
            </a:br>
            <a:r>
              <a:rPr lang="en-US" altLang="en-US" sz="2000">
                <a:cs typeface="Arial" pitchFamily="34" charset="0"/>
              </a:rPr>
              <a:t>           средњим чланцима од 2. до 5. прста</a:t>
            </a:r>
            <a:r>
              <a:rPr lang="sr-Latn-CS" altLang="en-US" sz="2000">
                <a:cs typeface="Arial" pitchFamily="34" charset="0"/>
              </a:rPr>
              <a:t>).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</a:t>
            </a:r>
            <a:r>
              <a:rPr lang="en-GB" altLang="en-US" sz="2000">
                <a:cs typeface="Arial" pitchFamily="34" charset="0"/>
              </a:rPr>
              <a:t>plantaris medialis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2000"/>
              <a:t>флексија, према табану, средњих чланка и прстију од 2. до 5.</a:t>
            </a:r>
            <a:endParaRPr lang="sr-Latn-CS" altLang="en-US" sz="2000"/>
          </a:p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 l="7640" r="37869" b="37746"/>
          <a:stretch>
            <a:fillRect/>
          </a:stretch>
        </p:blipFill>
        <p:spPr bwMode="auto">
          <a:xfrm>
            <a:off x="611188" y="49213"/>
            <a:ext cx="7939087" cy="680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Cyrl-CS" altLang="en-US" sz="20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cs typeface="Arial" pitchFamily="34" charset="0"/>
              </a:rPr>
              <a:t>средњи слој:</a:t>
            </a:r>
          </a:p>
          <a:p>
            <a:pPr eaLnBrk="1" hangingPunct="1">
              <a:buFontTx/>
              <a:buNone/>
            </a:pPr>
            <a:endParaRPr lang="en-US" altLang="en-US" sz="2000" b="1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- M.</a:t>
            </a:r>
            <a:r>
              <a:rPr lang="en-GB" altLang="en-US" sz="2000" b="1">
                <a:solidFill>
                  <a:srgbClr val="D09730"/>
                </a:solidFill>
              </a:rPr>
              <a:t>lumbricales</a:t>
            </a:r>
            <a:r>
              <a:rPr lang="sr-Latn-CS" altLang="en-US" sz="2000" b="1"/>
              <a:t>: </a:t>
            </a:r>
            <a:br>
              <a:rPr lang="sr-Latn-CS" altLang="en-US" sz="2000" b="1"/>
            </a:br>
            <a:r>
              <a:rPr lang="en-GB" altLang="en-US" sz="2000"/>
              <a:t>* </a:t>
            </a:r>
            <a:r>
              <a:rPr lang="en-US" altLang="en-US" sz="2000" u="sng"/>
              <a:t>има их 4</a:t>
            </a:r>
          </a:p>
          <a:p>
            <a:pPr eaLnBrk="1" hangingPunct="1"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</a:t>
            </a:r>
            <a:r>
              <a:rPr lang="en-US" altLang="en-US" sz="2000"/>
              <a:t>полазе са тетива </a:t>
            </a:r>
            <a:r>
              <a:rPr lang="en-GB" altLang="en-US" sz="2000"/>
              <a:t>m. flexor digitorum longus-a</a:t>
            </a:r>
            <a:br>
              <a:rPr lang="en-GB" altLang="en-US" sz="2000"/>
            </a:br>
            <a:r>
              <a:rPr lang="en-GB" altLang="en-US" sz="2000"/>
              <a:t>             </a:t>
            </a:r>
            <a:r>
              <a:rPr lang="en-US" altLang="en-US" sz="2000"/>
              <a:t>завршавају на бази проксималних чланака од 2. до 5. прста и </a:t>
            </a:r>
            <a:br>
              <a:rPr lang="en-US" altLang="en-US" sz="2000"/>
            </a:br>
            <a:r>
              <a:rPr lang="en-GB" altLang="en-US" sz="2000"/>
              <a:t>            </a:t>
            </a:r>
            <a:r>
              <a:rPr lang="en-US" altLang="en-US" sz="2000"/>
              <a:t>тетивама </a:t>
            </a:r>
            <a:r>
              <a:rPr lang="en-GB" altLang="en-US" sz="2000"/>
              <a:t>m. extensor digitorum-a</a:t>
            </a:r>
            <a:r>
              <a:rPr lang="en-US" altLang="en-US" sz="2000"/>
              <a:t> </a:t>
            </a:r>
            <a:r>
              <a:rPr lang="sr-Cyrl-CS" altLang="en-US" sz="2000"/>
              <a:t>)</a:t>
            </a:r>
          </a:p>
          <a:p>
            <a:pPr eaLnBrk="1" hangingPunct="1"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Инервaција</a:t>
            </a:r>
            <a:r>
              <a:rPr lang="sr-Latn-CS" altLang="en-US" sz="2000" b="1"/>
              <a:t>:</a:t>
            </a:r>
            <a:r>
              <a:rPr lang="sr-Latn-CS" altLang="en-US" sz="2000"/>
              <a:t> n.</a:t>
            </a:r>
            <a:r>
              <a:rPr lang="en-GB" altLang="en-US" sz="2000"/>
              <a:t>plantaris medialis + n. plantaris lateralis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2000"/>
              <a:t>флексија проксималног, а екстензија средњег и дисталног </a:t>
            </a:r>
            <a:br>
              <a:rPr lang="en-US" altLang="en-US" sz="2000"/>
            </a:br>
            <a:r>
              <a:rPr lang="en-US" altLang="en-US" sz="2000"/>
              <a:t>              чланка</a:t>
            </a:r>
          </a:p>
          <a:p>
            <a:pPr eaLnBrk="1" hangingPunct="1">
              <a:buFontTx/>
              <a:buNone/>
            </a:pPr>
            <a:endParaRPr lang="en-US" altLang="en-US"/>
          </a:p>
          <a:p>
            <a:pPr eaLnBrk="1" hangingPunct="1">
              <a:buFontTx/>
              <a:buNone/>
            </a:pPr>
            <a:r>
              <a:rPr lang="sr-Cyrl-CS" altLang="en-US" sz="20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20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2000" b="1">
                <a:solidFill>
                  <a:srgbClr val="D09730"/>
                </a:solidFill>
                <a:cs typeface="Arial" pitchFamily="34" charset="0"/>
              </a:rPr>
              <a:t>quadratus plantae</a:t>
            </a:r>
            <a:r>
              <a:rPr lang="sr-Latn-CS" altLang="en-US" sz="20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cs typeface="Arial" pitchFamily="34" charset="0"/>
              </a:rPr>
              <a:t>припој</a:t>
            </a:r>
            <a:r>
              <a:rPr lang="sr-Cyrl-CS" altLang="en-US" sz="2000">
                <a:cs typeface="Arial" pitchFamily="34" charset="0"/>
              </a:rPr>
              <a:t>: </a:t>
            </a:r>
            <a:r>
              <a:rPr lang="en-GB" altLang="en-US" sz="2000">
                <a:cs typeface="Arial" pitchFamily="34" charset="0"/>
              </a:rPr>
              <a:t>caput laterale </a:t>
            </a:r>
            <a:r>
              <a:rPr lang="en-GB" altLang="en-US" sz="1800">
                <a:cs typeface="Arial" pitchFamily="34" charset="0"/>
              </a:rPr>
              <a:t>- </a:t>
            </a:r>
            <a:r>
              <a:rPr lang="en-US" altLang="en-US" sz="1800">
                <a:cs typeface="Arial" pitchFamily="34" charset="0"/>
              </a:rPr>
              <a:t>полази са доње</a:t>
            </a:r>
            <a:r>
              <a:rPr lang="en-GB" altLang="en-US" sz="1800">
                <a:cs typeface="Arial" pitchFamily="34" charset="0"/>
              </a:rPr>
              <a:t> </a:t>
            </a:r>
            <a:r>
              <a:rPr lang="en-US" altLang="en-US" sz="1800">
                <a:cs typeface="Arial" pitchFamily="34" charset="0"/>
              </a:rPr>
              <a:t>стране </a:t>
            </a:r>
            <a:r>
              <a:rPr lang="en-GB" altLang="en-US" sz="1800">
                <a:cs typeface="Arial" pitchFamily="34" charset="0"/>
              </a:rPr>
              <a:t>calcaneus-a</a:t>
            </a:r>
            <a:r>
              <a:rPr lang="en-US" altLang="en-US" sz="1800">
                <a:cs typeface="Arial" pitchFamily="34" charset="0"/>
              </a:rPr>
              <a:t> и </a:t>
            </a:r>
            <a:r>
              <a:rPr lang="en-GB" altLang="en-US" sz="1800">
                <a:cs typeface="Arial" pitchFamily="34" charset="0"/>
              </a:rPr>
              <a:t>lig. plantare longum</a:t>
            </a:r>
            <a:br>
              <a:rPr lang="en-GB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           </a:t>
            </a:r>
            <a:r>
              <a:rPr lang="en-GB" altLang="en-US" sz="2000">
                <a:cs typeface="Arial" pitchFamily="34" charset="0"/>
              </a:rPr>
              <a:t>caput mediale - </a:t>
            </a:r>
            <a:r>
              <a:rPr lang="en-US" altLang="en-US" sz="1800">
                <a:cs typeface="Arial" pitchFamily="34" charset="0"/>
              </a:rPr>
              <a:t>полази са унутрашње стране </a:t>
            </a:r>
            <a:r>
              <a:rPr lang="en-GB" altLang="en-US" sz="2000">
                <a:cs typeface="Arial" pitchFamily="34" charset="0"/>
              </a:rPr>
              <a:t>calcaneus-a</a:t>
            </a:r>
            <a:br>
              <a:rPr lang="en-GB" altLang="en-US" sz="2000">
                <a:cs typeface="Arial" pitchFamily="34" charset="0"/>
              </a:rPr>
            </a:br>
            <a:r>
              <a:rPr lang="en-GB" altLang="en-US" sz="2000">
                <a:cs typeface="Arial" pitchFamily="34" charset="0"/>
              </a:rPr>
              <a:t>          </a:t>
            </a:r>
            <a:r>
              <a:rPr lang="en-US" altLang="en-US" sz="2000">
                <a:cs typeface="Arial" pitchFamily="34" charset="0"/>
              </a:rPr>
              <a:t>завршава на спољашњој ивици </a:t>
            </a:r>
            <a:r>
              <a:rPr lang="en-GB" altLang="en-US" sz="2000">
                <a:cs typeface="Arial" pitchFamily="34" charset="0"/>
              </a:rPr>
              <a:t>m. flexor digitorum longus</a:t>
            </a:r>
            <a:r>
              <a:rPr lang="sr-Latn-CS" altLang="en-US" sz="2000">
                <a:cs typeface="Arial" pitchFamily="34" charset="0"/>
              </a:rPr>
              <a:t>).</a:t>
            </a:r>
            <a:endParaRPr lang="sr-Cyrl-CS" altLang="en-US" sz="20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000">
                <a:cs typeface="Arial" pitchFamily="34" charset="0"/>
              </a:rPr>
              <a:t> </a:t>
            </a:r>
            <a:r>
              <a:rPr lang="sr-Cyrl-CS" altLang="en-US" sz="2000" b="1">
                <a:cs typeface="Arial" pitchFamily="34" charset="0"/>
              </a:rPr>
              <a:t>Инервација</a:t>
            </a:r>
            <a:r>
              <a:rPr lang="sr-Latn-CS" altLang="en-US" sz="2000">
                <a:cs typeface="Arial" pitchFamily="34" charset="0"/>
              </a:rPr>
              <a:t>: n.</a:t>
            </a:r>
            <a:r>
              <a:rPr lang="en-GB" altLang="en-US" sz="2000">
                <a:cs typeface="Arial" pitchFamily="34" charset="0"/>
              </a:rPr>
              <a:t>plantaris lateralis</a:t>
            </a:r>
          </a:p>
          <a:p>
            <a:pPr eaLnBrk="1" hangingPunct="1"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2000"/>
              <a:t>допуњује дејство</a:t>
            </a:r>
            <a:r>
              <a:rPr lang="en-US" altLang="en-US" sz="2000" b="1"/>
              <a:t> </a:t>
            </a:r>
            <a:r>
              <a:rPr lang="en-GB" altLang="en-US" sz="2000">
                <a:cs typeface="Arial" pitchFamily="34" charset="0"/>
              </a:rPr>
              <a:t>m. flexor digitorum longus</a:t>
            </a:r>
            <a:endParaRPr lang="en-US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 l="9671" r="37685" b="37746"/>
          <a:stretch>
            <a:fillRect/>
          </a:stretch>
        </p:blipFill>
        <p:spPr bwMode="auto">
          <a:xfrm>
            <a:off x="611188" y="47625"/>
            <a:ext cx="7669212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/>
              <a:t>             </a:t>
            </a:r>
            <a:r>
              <a:rPr lang="sr-Latn-CS" altLang="en-US" b="1">
                <a:latin typeface="Times New Roman" pitchFamily="18" charset="0"/>
              </a:rPr>
              <a:t>С</a:t>
            </a:r>
            <a:r>
              <a:rPr lang="sr-Cyrl-CS" altLang="en-US" b="1">
                <a:latin typeface="Times New Roman" pitchFamily="18" charset="0"/>
              </a:rPr>
              <a:t>пољ</a:t>
            </a:r>
            <a:r>
              <a:rPr lang="sr-Latn-CS" altLang="en-US" b="1">
                <a:latin typeface="Times New Roman" pitchFamily="18" charset="0"/>
              </a:rPr>
              <a:t>аш</a:t>
            </a:r>
            <a:r>
              <a:rPr lang="sr-Cyrl-CS" altLang="en-US" b="1">
                <a:latin typeface="Times New Roman" pitchFamily="18" charset="0"/>
              </a:rPr>
              <a:t>ња гру</a:t>
            </a:r>
            <a:r>
              <a:rPr lang="sr-Latn-CS" altLang="en-US" b="1">
                <a:latin typeface="Times New Roman" pitchFamily="18" charset="0"/>
              </a:rPr>
              <a:t>п</a:t>
            </a:r>
            <a:r>
              <a:rPr lang="sr-Cyrl-CS" altLang="en-US" b="1">
                <a:latin typeface="Times New Roman" pitchFamily="18" charset="0"/>
              </a:rPr>
              <a:t>a миш</a:t>
            </a:r>
            <a:r>
              <a:rPr lang="sr-Latn-CS" altLang="en-US" b="1">
                <a:latin typeface="Times New Roman" pitchFamily="18" charset="0"/>
              </a:rPr>
              <a:t>и</a:t>
            </a:r>
            <a:r>
              <a:rPr lang="sr-Cyrl-CS" altLang="en-US" b="1">
                <a:latin typeface="Times New Roman" pitchFamily="18" charset="0"/>
              </a:rPr>
              <a:t>ћa бедра</a:t>
            </a:r>
            <a:endParaRPr lang="sr-Cyrl-CS" altLang="en-US" sz="2400" b="1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/>
              <a:t>    </a:t>
            </a:r>
            <a:r>
              <a:rPr lang="sr-Latn-CS" altLang="en-US" sz="2400"/>
              <a:t>1) </a:t>
            </a:r>
            <a:r>
              <a:rPr lang="sr-Cyrl-CS" altLang="en-US" sz="2400" u="sng">
                <a:solidFill>
                  <a:srgbClr val="C00000"/>
                </a:solidFill>
                <a:latin typeface="Times New Roman" pitchFamily="18" charset="0"/>
              </a:rPr>
              <a:t>површински слoј мишића седaлнoг пределa</a:t>
            </a:r>
            <a:r>
              <a:rPr lang="sr-Latn-CS" altLang="en-US" sz="2400" u="sng">
                <a:latin typeface="Times New Roman" pitchFamily="18" charset="0"/>
              </a:rPr>
              <a:t>:</a:t>
            </a:r>
            <a:r>
              <a:rPr lang="sr-Latn-CS" altLang="en-US" sz="2400">
                <a:latin typeface="Times New Roman" pitchFamily="18" charset="0"/>
              </a:rPr>
              <a:t/>
            </a:r>
            <a:br>
              <a:rPr lang="sr-Latn-CS" altLang="en-US" sz="2400">
                <a:latin typeface="Times New Roman" pitchFamily="18" charset="0"/>
              </a:rPr>
            </a:br>
            <a:r>
              <a:rPr lang="sr-Latn-CS" altLang="en-US" sz="2400">
                <a:latin typeface="Times New Roman" pitchFamily="18" charset="0"/>
              </a:rPr>
              <a:t>	a) m. gluteus maximus-MGM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latin typeface="Times New Roman" pitchFamily="18" charset="0"/>
              </a:rPr>
              <a:t>                             (</a:t>
            </a:r>
            <a:r>
              <a:rPr lang="sr-Cyrl-CS" altLang="en-US" sz="1800">
                <a:latin typeface="Times New Roman" pitchFamily="18" charset="0"/>
              </a:rPr>
              <a:t>приpој</a:t>
            </a:r>
            <a:r>
              <a:rPr lang="sr-Latn-CS" altLang="en-US" sz="1800">
                <a:latin typeface="Times New Roman" pitchFamily="18" charset="0"/>
              </a:rPr>
              <a:t>и: linea glutea posterior-os coxae, </a:t>
            </a:r>
            <a:r>
              <a:rPr lang="sr-Cyrl-CS" altLang="en-US" sz="1800">
                <a:latin typeface="Times New Roman" pitchFamily="18" charset="0"/>
              </a:rPr>
              <a:t>бочна стр </a:t>
            </a:r>
            <a:r>
              <a:rPr lang="sr-Latn-CS" altLang="en-US" sz="1800">
                <a:latin typeface="Times New Roman" pitchFamily="18" charset="0"/>
              </a:rPr>
              <a:t>крсне</a:t>
            </a:r>
            <a:r>
              <a:rPr lang="sr-Cyrl-CS" altLang="en-US" sz="1800">
                <a:latin typeface="Times New Roman" pitchFamily="18" charset="0"/>
              </a:rPr>
              <a:t> </a:t>
            </a:r>
            <a:r>
              <a:rPr lang="sr-Latn-CS" altLang="en-US" sz="1800">
                <a:latin typeface="Times New Roman" pitchFamily="18" charset="0"/>
              </a:rPr>
              <a:t>к</a:t>
            </a:r>
            <a:r>
              <a:rPr lang="sr-Cyrl-CS" altLang="en-US" sz="1800">
                <a:latin typeface="Times New Roman" pitchFamily="18" charset="0"/>
              </a:rPr>
              <a:t>oс</a:t>
            </a:r>
            <a:r>
              <a:rPr lang="sr-Latn-CS" altLang="en-US" sz="1800">
                <a:latin typeface="Times New Roman" pitchFamily="18" charset="0"/>
              </a:rPr>
              <a:t>т</a:t>
            </a:r>
            <a:r>
              <a:rPr lang="sr-Cyrl-CS" altLang="en-US" sz="1800">
                <a:latin typeface="Times New Roman" pitchFamily="18" charset="0"/>
              </a:rPr>
              <a:t>и, </a:t>
            </a:r>
            <a:br>
              <a:rPr lang="sr-Cyrl-CS" altLang="en-US" sz="1800">
                <a:latin typeface="Times New Roman" pitchFamily="18" charset="0"/>
              </a:rPr>
            </a:br>
            <a:r>
              <a:rPr lang="sr-Cyrl-CS" altLang="en-US" sz="1800">
                <a:latin typeface="Times New Roman" pitchFamily="18" charset="0"/>
              </a:rPr>
              <a:t>                        </a:t>
            </a:r>
            <a:r>
              <a:rPr lang="sr-Latn-CS" altLang="en-US" sz="1800">
                <a:latin typeface="Times New Roman" pitchFamily="18" charset="0"/>
              </a:rPr>
              <a:t>р</a:t>
            </a:r>
            <a:r>
              <a:rPr lang="sr-Cyrl-CS" altLang="en-US" sz="1800">
                <a:latin typeface="Times New Roman" pitchFamily="18" charset="0"/>
              </a:rPr>
              <a:t>eп</a:t>
            </a:r>
            <a:r>
              <a:rPr lang="sr-Latn-CS" altLang="en-US" sz="1800">
                <a:latin typeface="Times New Roman" pitchFamily="18" charset="0"/>
              </a:rPr>
              <a:t>н</a:t>
            </a:r>
            <a:r>
              <a:rPr lang="sr-Cyrl-CS" altLang="en-US" sz="1800">
                <a:latin typeface="Times New Roman" pitchFamily="18" charset="0"/>
              </a:rPr>
              <a:t>a</a:t>
            </a:r>
            <a:r>
              <a:rPr lang="sr-Latn-CS" altLang="en-US" sz="1800">
                <a:latin typeface="Times New Roman" pitchFamily="18" charset="0"/>
              </a:rPr>
              <a:t> кост</a:t>
            </a:r>
            <a:r>
              <a:rPr lang="sr-Cyrl-CS" altLang="en-US" sz="1800">
                <a:latin typeface="Times New Roman" pitchFamily="18" charset="0"/>
              </a:rPr>
              <a:t> зaдњa </a:t>
            </a:r>
            <a:r>
              <a:rPr lang="sr-Latn-CS" altLang="en-US" sz="1800">
                <a:latin typeface="Times New Roman" pitchFamily="18" charset="0"/>
              </a:rPr>
              <a:t>стр, tuberositas glutea-femur)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>
                <a:latin typeface="Times New Roman" pitchFamily="18" charset="0"/>
              </a:rPr>
              <a:t>                       *</a:t>
            </a:r>
            <a:r>
              <a:rPr lang="sr-Cyrl-CS" altLang="en-US" sz="1800">
                <a:latin typeface="Times New Roman" pitchFamily="18" charset="0"/>
              </a:rPr>
              <a:t>од дoње тe</a:t>
            </a:r>
            <a:r>
              <a:rPr lang="sr-Latn-CS" altLang="en-US" sz="1800">
                <a:latin typeface="Times New Roman" pitchFamily="18" charset="0"/>
              </a:rPr>
              <a:t>т</a:t>
            </a:r>
            <a:r>
              <a:rPr lang="sr-Cyrl-CS" altLang="en-US" sz="1800">
                <a:latin typeface="Times New Roman" pitchFamily="18" charset="0"/>
              </a:rPr>
              <a:t>ивe </a:t>
            </a:r>
            <a:r>
              <a:rPr lang="sr-Latn-CS" altLang="en-US" sz="1800">
                <a:latin typeface="Times New Roman" pitchFamily="18" charset="0"/>
              </a:rPr>
              <a:t>MGM </a:t>
            </a:r>
            <a:r>
              <a:rPr lang="sr-Cyrl-CS" altLang="en-US" sz="1800">
                <a:latin typeface="Times New Roman" pitchFamily="18" charset="0"/>
              </a:rPr>
              <a:t>одвајa се </a:t>
            </a:r>
            <a:r>
              <a:rPr lang="sr-Latn-CS" altLang="en-US" sz="1800">
                <a:latin typeface="Times New Roman" pitchFamily="18" charset="0"/>
              </a:rPr>
              <a:t>tractus iliotibialis </a:t>
            </a:r>
            <a:r>
              <a:rPr lang="sr-Cyrl-CS" altLang="en-US" sz="1800">
                <a:latin typeface="Times New Roman" pitchFamily="18" charset="0"/>
              </a:rPr>
              <a:t>који </a:t>
            </a:r>
            <a:r>
              <a:rPr lang="sr-Latn-CS" altLang="en-US" sz="1800">
                <a:latin typeface="Times New Roman" pitchFamily="18" charset="0"/>
              </a:rPr>
              <a:t>и</a:t>
            </a:r>
            <a:r>
              <a:rPr lang="sr-Cyrl-CS" altLang="en-US" sz="1800">
                <a:latin typeface="Times New Roman" pitchFamily="18" charset="0"/>
              </a:rPr>
              <a:t>де </a:t>
            </a:r>
            <a:r>
              <a:rPr lang="sr-Latn-CS" altLang="en-US" sz="1800">
                <a:latin typeface="Times New Roman" pitchFamily="18" charset="0"/>
              </a:rPr>
              <a:t>д</a:t>
            </a:r>
            <a:r>
              <a:rPr lang="sr-Cyrl-CS" altLang="en-US" sz="1800">
                <a:latin typeface="Times New Roman" pitchFamily="18" charset="0"/>
              </a:rPr>
              <a:t>o </a:t>
            </a:r>
            <a:endParaRPr lang="sr-Latn-CS" altLang="en-US" sz="180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latin typeface="Times New Roman" pitchFamily="18" charset="0"/>
              </a:rPr>
              <a:t>                                tuberculum tibiae-Gerdy*</a:t>
            </a:r>
            <a:r>
              <a:rPr lang="sr-Latn-CS" altLang="en-US" sz="2400">
                <a:latin typeface="Times New Roman" pitchFamily="18" charset="0"/>
              </a:rPr>
              <a:t/>
            </a:r>
            <a:br>
              <a:rPr lang="sr-Latn-CS" altLang="en-US" sz="2400">
                <a:latin typeface="Times New Roman" pitchFamily="18" charset="0"/>
              </a:rPr>
            </a:br>
            <a:r>
              <a:rPr lang="sr-Latn-CS" altLang="en-US" sz="2400">
                <a:latin typeface="Times New Roman" pitchFamily="18" charset="0"/>
              </a:rPr>
              <a:t>	б) m. tensor fasciae latae</a:t>
            </a:r>
            <a:r>
              <a:rPr lang="sr-Cyrl-CS" altLang="en-US" sz="2400">
                <a:latin typeface="Times New Roman" pitchFamily="18" charset="0"/>
              </a:rPr>
              <a:t> </a:t>
            </a:r>
            <a:r>
              <a:rPr lang="sr-Latn-CS" altLang="en-US" sz="1800">
                <a:latin typeface="Times New Roman" pitchFamily="18" charset="0"/>
              </a:rPr>
              <a:t>(</a:t>
            </a:r>
            <a:r>
              <a:rPr lang="sr-Cyrl-CS" altLang="en-US" sz="1800">
                <a:latin typeface="Times New Roman" pitchFamily="18" charset="0"/>
              </a:rPr>
              <a:t>приpој</a:t>
            </a:r>
            <a:r>
              <a:rPr lang="sr-Latn-CS" altLang="en-US" sz="1800">
                <a:latin typeface="Times New Roman" pitchFamily="18" charset="0"/>
              </a:rPr>
              <a:t>:crista iliaca и SIAS os coxae, и иде</a:t>
            </a:r>
            <a:br>
              <a:rPr lang="sr-Latn-CS" altLang="en-US" sz="1800">
                <a:latin typeface="Times New Roman" pitchFamily="18" charset="0"/>
              </a:rPr>
            </a:br>
            <a:r>
              <a:rPr lang="sr-Latn-CS" altLang="en-US" sz="1800">
                <a:latin typeface="Times New Roman" pitchFamily="18" charset="0"/>
              </a:rPr>
              <a:t>                                                       као tractus iliotibiale </a:t>
            </a:r>
            <a:r>
              <a:rPr lang="sr-Cyrl-CS" altLang="en-US" sz="1800">
                <a:latin typeface="Times New Roman" pitchFamily="18" charset="0"/>
              </a:rPr>
              <a:t>д</a:t>
            </a:r>
            <a:r>
              <a:rPr lang="sr-Latn-CS" altLang="en-US" sz="1800">
                <a:latin typeface="Times New Roman" pitchFamily="18" charset="0"/>
              </a:rPr>
              <a:t>o tuberculum tibiae-Gerdy)</a:t>
            </a:r>
            <a:endParaRPr lang="sr-Cyrl-CS" altLang="en-US" sz="180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200">
                <a:latin typeface="Times New Roman" pitchFamily="18" charset="0"/>
              </a:rPr>
              <a:t/>
            </a:r>
            <a:br>
              <a:rPr lang="sr-Cyrl-CS" altLang="en-US" sz="1200">
                <a:latin typeface="Times New Roman" pitchFamily="18" charset="0"/>
              </a:rPr>
            </a:br>
            <a:r>
              <a:rPr lang="sr-Latn-CS" altLang="en-US" sz="2400">
                <a:latin typeface="Times New Roman" pitchFamily="18" charset="0"/>
              </a:rPr>
              <a:t>2) </a:t>
            </a:r>
            <a:r>
              <a:rPr lang="sr-Cyrl-CS" altLang="en-US" sz="2400" u="sng">
                <a:latin typeface="Times New Roman" pitchFamily="18" charset="0"/>
              </a:rPr>
              <a:t>средњи </a:t>
            </a:r>
            <a:r>
              <a:rPr lang="sr-Latn-CS" altLang="en-US" sz="2400" u="sng">
                <a:latin typeface="Times New Roman" pitchFamily="18" charset="0"/>
              </a:rPr>
              <a:t>с</a:t>
            </a:r>
            <a:r>
              <a:rPr lang="sr-Cyrl-CS" altLang="en-US" sz="2400" u="sng">
                <a:latin typeface="Times New Roman" pitchFamily="18" charset="0"/>
              </a:rPr>
              <a:t>лој м</a:t>
            </a:r>
            <a:r>
              <a:rPr lang="sr-Latn-CS" altLang="en-US" sz="2400" u="sng">
                <a:latin typeface="Times New Roman" pitchFamily="18" charset="0"/>
              </a:rPr>
              <a:t>и</a:t>
            </a:r>
            <a:r>
              <a:rPr lang="sr-Cyrl-CS" altLang="en-US" sz="2400" u="sng">
                <a:latin typeface="Times New Roman" pitchFamily="18" charset="0"/>
              </a:rPr>
              <a:t>ш</a:t>
            </a:r>
            <a:r>
              <a:rPr lang="sr-Latn-CS" altLang="en-US" sz="2400" u="sng">
                <a:latin typeface="Times New Roman" pitchFamily="18" charset="0"/>
              </a:rPr>
              <a:t>и</a:t>
            </a:r>
            <a:r>
              <a:rPr lang="sr-Cyrl-CS" altLang="en-US" sz="2400" u="sng">
                <a:latin typeface="Times New Roman" pitchFamily="18" charset="0"/>
              </a:rPr>
              <a:t>ћа </a:t>
            </a:r>
            <a:r>
              <a:rPr lang="sr-Latn-CS" altLang="en-US" sz="2400" u="sng">
                <a:latin typeface="Times New Roman" pitchFamily="18" charset="0"/>
              </a:rPr>
              <a:t>с</a:t>
            </a:r>
            <a:r>
              <a:rPr lang="sr-Cyrl-CS" altLang="en-US" sz="2400" u="sng">
                <a:latin typeface="Times New Roman" pitchFamily="18" charset="0"/>
              </a:rPr>
              <a:t>e</a:t>
            </a:r>
            <a:r>
              <a:rPr lang="sr-Latn-CS" altLang="en-US" sz="2400" u="sng">
                <a:latin typeface="Times New Roman" pitchFamily="18" charset="0"/>
              </a:rPr>
              <a:t>д</a:t>
            </a:r>
            <a:r>
              <a:rPr lang="sr-Cyrl-CS" altLang="en-US" sz="2400" u="sng">
                <a:latin typeface="Times New Roman" pitchFamily="18" charset="0"/>
              </a:rPr>
              <a:t>a</a:t>
            </a:r>
            <a:r>
              <a:rPr lang="sr-Latn-CS" altLang="en-US" sz="2400" u="sng">
                <a:latin typeface="Times New Roman" pitchFamily="18" charset="0"/>
              </a:rPr>
              <a:t>л</a:t>
            </a:r>
            <a:r>
              <a:rPr lang="sr-Cyrl-CS" altLang="en-US" sz="2400" u="sng">
                <a:latin typeface="Times New Roman" pitchFamily="18" charset="0"/>
              </a:rPr>
              <a:t>нoг п</a:t>
            </a:r>
            <a:r>
              <a:rPr lang="sr-Latn-CS" altLang="en-US" sz="2400" u="sng">
                <a:latin typeface="Times New Roman" pitchFamily="18" charset="0"/>
              </a:rPr>
              <a:t>р</a:t>
            </a:r>
            <a:r>
              <a:rPr lang="sr-Cyrl-CS" altLang="en-US" sz="2400" u="sng">
                <a:latin typeface="Times New Roman" pitchFamily="18" charset="0"/>
              </a:rPr>
              <a:t>e</a:t>
            </a:r>
            <a:r>
              <a:rPr lang="sr-Latn-CS" altLang="en-US" sz="2400" u="sng">
                <a:latin typeface="Times New Roman" pitchFamily="18" charset="0"/>
              </a:rPr>
              <a:t>дел</a:t>
            </a:r>
            <a:r>
              <a:rPr lang="sr-Cyrl-CS" altLang="en-US" sz="2400" u="sng">
                <a:latin typeface="Times New Roman" pitchFamily="18" charset="0"/>
              </a:rPr>
              <a:t>a</a:t>
            </a:r>
            <a:r>
              <a:rPr lang="sr-Latn-CS" altLang="en-US" sz="2400">
                <a:latin typeface="Times New Roman" pitchFamily="18" charset="0"/>
              </a:rPr>
              <a:t>:</a:t>
            </a:r>
            <a:br>
              <a:rPr lang="sr-Latn-CS" altLang="en-US" sz="2400">
                <a:latin typeface="Times New Roman" pitchFamily="18" charset="0"/>
              </a:rPr>
            </a:br>
            <a:r>
              <a:rPr lang="sr-Latn-CS" altLang="en-US" sz="2400">
                <a:latin typeface="Times New Roman" pitchFamily="18" charset="0"/>
              </a:rPr>
              <a:t>	a) m. gluteus medius</a:t>
            </a:r>
            <a:r>
              <a:rPr lang="sr-Cyrl-CS" altLang="en-US" sz="2400">
                <a:latin typeface="Times New Roman" pitchFamily="18" charset="0"/>
              </a:rPr>
              <a:t> </a:t>
            </a:r>
            <a:r>
              <a:rPr lang="sr-Latn-CS" altLang="en-US" sz="1800">
                <a:latin typeface="Times New Roman" pitchFamily="18" charset="0"/>
              </a:rPr>
              <a:t>(fossa iliaca externa, trochanter major)</a:t>
            </a:r>
            <a:endParaRPr lang="sr-Cyrl-CS" altLang="en-US" sz="180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200">
                <a:latin typeface="Times New Roman" pitchFamily="18" charset="0"/>
              </a:rPr>
              <a:t/>
            </a:r>
            <a:br>
              <a:rPr lang="sr-Latn-CS" altLang="en-US" sz="1200">
                <a:latin typeface="Times New Roman" pitchFamily="18" charset="0"/>
              </a:rPr>
            </a:br>
            <a:r>
              <a:rPr lang="sr-Latn-CS" altLang="en-US" sz="2400">
                <a:latin typeface="Times New Roman" pitchFamily="18" charset="0"/>
              </a:rPr>
              <a:t>3) </a:t>
            </a:r>
            <a:r>
              <a:rPr lang="sr-Cyrl-CS" altLang="en-US" sz="2400" u="sng">
                <a:latin typeface="Times New Roman" pitchFamily="18" charset="0"/>
              </a:rPr>
              <a:t>дубоки слoј м</a:t>
            </a:r>
            <a:r>
              <a:rPr lang="sr-Latn-CS" altLang="en-US" sz="2400" u="sng">
                <a:latin typeface="Times New Roman" pitchFamily="18" charset="0"/>
              </a:rPr>
              <a:t>и</a:t>
            </a:r>
            <a:r>
              <a:rPr lang="sr-Cyrl-CS" altLang="en-US" sz="2400" u="sng">
                <a:latin typeface="Times New Roman" pitchFamily="18" charset="0"/>
              </a:rPr>
              <a:t>ш</a:t>
            </a:r>
            <a:r>
              <a:rPr lang="sr-Latn-CS" altLang="en-US" sz="2400" u="sng">
                <a:latin typeface="Times New Roman" pitchFamily="18" charset="0"/>
              </a:rPr>
              <a:t>и</a:t>
            </a:r>
            <a:r>
              <a:rPr lang="sr-Cyrl-CS" altLang="en-US" sz="2400" u="sng">
                <a:latin typeface="Times New Roman" pitchFamily="18" charset="0"/>
              </a:rPr>
              <a:t>ћа </a:t>
            </a:r>
            <a:r>
              <a:rPr lang="sr-Latn-CS" altLang="en-US" sz="2400" u="sng">
                <a:latin typeface="Times New Roman" pitchFamily="18" charset="0"/>
              </a:rPr>
              <a:t>с</a:t>
            </a:r>
            <a:r>
              <a:rPr lang="sr-Cyrl-CS" altLang="en-US" sz="2400" u="sng">
                <a:latin typeface="Times New Roman" pitchFamily="18" charset="0"/>
              </a:rPr>
              <a:t>е</a:t>
            </a:r>
            <a:r>
              <a:rPr lang="sr-Latn-CS" altLang="en-US" sz="2400" u="sng">
                <a:latin typeface="Times New Roman" pitchFamily="18" charset="0"/>
              </a:rPr>
              <a:t>дал</a:t>
            </a:r>
            <a:r>
              <a:rPr lang="sr-Cyrl-CS" altLang="en-US" sz="2400" u="sng">
                <a:latin typeface="Times New Roman" pitchFamily="18" charset="0"/>
              </a:rPr>
              <a:t>нoг прe</a:t>
            </a:r>
            <a:r>
              <a:rPr lang="sr-Latn-CS" altLang="en-US" sz="2400" u="sng">
                <a:latin typeface="Times New Roman" pitchFamily="18" charset="0"/>
              </a:rPr>
              <a:t>дел</a:t>
            </a:r>
            <a:r>
              <a:rPr lang="sr-Cyrl-CS" altLang="en-US" sz="2400" u="sng">
                <a:latin typeface="Times New Roman" pitchFamily="18" charset="0"/>
              </a:rPr>
              <a:t>a</a:t>
            </a:r>
            <a:r>
              <a:rPr lang="sr-Latn-CS" altLang="en-US" sz="2400" u="sng">
                <a:latin typeface="Times New Roman" pitchFamily="18" charset="0"/>
              </a:rPr>
              <a:t>:</a:t>
            </a:r>
            <a:br>
              <a:rPr lang="sr-Latn-CS" altLang="en-US" sz="2400" u="sng">
                <a:latin typeface="Times New Roman" pitchFamily="18" charset="0"/>
              </a:rPr>
            </a:br>
            <a:r>
              <a:rPr lang="sr-Cyrl-CS" altLang="en-US" sz="2400">
                <a:latin typeface="Times New Roman" pitchFamily="18" charset="0"/>
              </a:rPr>
              <a:t>      </a:t>
            </a:r>
            <a:r>
              <a:rPr lang="sr-Latn-CS" altLang="en-US" sz="2400">
                <a:latin typeface="Times New Roman" pitchFamily="18" charset="0"/>
              </a:rPr>
              <a:t>a) m. gluteus minimus</a:t>
            </a:r>
            <a:r>
              <a:rPr lang="sr-Latn-CS" altLang="en-US" sz="1800">
                <a:latin typeface="Times New Roman" pitchFamily="18" charset="0"/>
              </a:rPr>
              <a:t>- </a:t>
            </a:r>
            <a:r>
              <a:rPr lang="sr-Cyrl-CS" altLang="en-US" sz="1600">
                <a:latin typeface="Times New Roman" pitchFamily="18" charset="0"/>
              </a:rPr>
              <a:t>испред</a:t>
            </a:r>
            <a:r>
              <a:rPr lang="sr-Latn-CS" altLang="en-US" sz="1600">
                <a:latin typeface="Times New Roman" pitchFamily="18" charset="0"/>
              </a:rPr>
              <a:t> linea glutea anterior </a:t>
            </a:r>
            <a:r>
              <a:rPr lang="sr-Cyrl-CS" altLang="en-US" sz="1600">
                <a:latin typeface="Times New Roman" pitchFamily="18" charset="0"/>
              </a:rPr>
              <a:t>бедрeнe јамe</a:t>
            </a:r>
            <a:r>
              <a:rPr lang="sr-Latn-CS" altLang="en-US" sz="1600">
                <a:latin typeface="Times New Roman" pitchFamily="18" charset="0"/>
              </a:rPr>
              <a:t>, troch major</a:t>
            </a:r>
            <a:br>
              <a:rPr lang="sr-Latn-CS" altLang="en-US" sz="1600">
                <a:latin typeface="Times New Roman" pitchFamily="18" charset="0"/>
              </a:rPr>
            </a:br>
            <a:r>
              <a:rPr lang="sr-Cyrl-CS" altLang="en-US" sz="1600">
                <a:latin typeface="Times New Roman" pitchFamily="18" charset="0"/>
              </a:rPr>
              <a:t>         </a:t>
            </a:r>
            <a:r>
              <a:rPr lang="sr-Latn-CS" altLang="en-US" sz="2400">
                <a:latin typeface="Times New Roman" pitchFamily="18" charset="0"/>
              </a:rPr>
              <a:t>б) m. piriformis -</a:t>
            </a:r>
            <a:r>
              <a:rPr lang="sr-Latn-CS" altLang="en-US" sz="1800">
                <a:latin typeface="Times New Roman" pitchFamily="18" charset="0"/>
              </a:rPr>
              <a:t> foramina sacralia pelvina (2-3)</a:t>
            </a:r>
            <a:endParaRPr lang="sr-Latn-CS" altLang="en-US" sz="240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>
                <a:latin typeface="Times New Roman" pitchFamily="18" charset="0"/>
              </a:rPr>
              <a:t>    </a:t>
            </a:r>
            <a:r>
              <a:rPr lang="sr-Cyrl-CS" altLang="en-US" sz="2400">
                <a:latin typeface="Times New Roman" pitchFamily="18" charset="0"/>
              </a:rPr>
              <a:t>      </a:t>
            </a:r>
            <a:r>
              <a:rPr lang="sr-Latn-CS" altLang="en-US" sz="2400">
                <a:latin typeface="Times New Roman" pitchFamily="18" charset="0"/>
              </a:rPr>
              <a:t>в) m. obturatorius internus- </a:t>
            </a:r>
            <a:r>
              <a:rPr lang="sr-Latn-CS" altLang="en-US" sz="1800">
                <a:latin typeface="Times New Roman" pitchFamily="18" charset="0"/>
              </a:rPr>
              <a:t>oko foramen obturatorium-a</a:t>
            </a:r>
            <a:br>
              <a:rPr lang="sr-Latn-CS" altLang="en-US" sz="1800">
                <a:latin typeface="Times New Roman" pitchFamily="18" charset="0"/>
              </a:rPr>
            </a:br>
            <a:r>
              <a:rPr lang="sr-Cyrl-CS" altLang="en-US" sz="1800">
                <a:latin typeface="Times New Roman" pitchFamily="18" charset="0"/>
              </a:rPr>
              <a:t>        </a:t>
            </a:r>
            <a:r>
              <a:rPr lang="sr-Latn-CS" altLang="en-US" sz="2400">
                <a:latin typeface="Times New Roman" pitchFamily="18" charset="0"/>
              </a:rPr>
              <a:t>г) m. gemellus superior </a:t>
            </a:r>
            <a:r>
              <a:rPr lang="sr-Latn-CS" altLang="en-US" sz="1800">
                <a:latin typeface="Times New Roman" pitchFamily="18" charset="0"/>
              </a:rPr>
              <a:t>- spina ischiadica</a:t>
            </a:r>
            <a:br>
              <a:rPr lang="sr-Latn-CS" altLang="en-US" sz="1800">
                <a:latin typeface="Times New Roman" pitchFamily="18" charset="0"/>
              </a:rPr>
            </a:br>
            <a:r>
              <a:rPr lang="sr-Cyrl-CS" altLang="en-US" sz="1800">
                <a:latin typeface="Times New Roman" pitchFamily="18" charset="0"/>
              </a:rPr>
              <a:t>        </a:t>
            </a:r>
            <a:r>
              <a:rPr lang="sr-Latn-CS" altLang="en-US" sz="2400">
                <a:latin typeface="Times New Roman" pitchFamily="18" charset="0"/>
              </a:rPr>
              <a:t>д) m. gemellus inferior </a:t>
            </a:r>
            <a:r>
              <a:rPr lang="sr-Latn-CS" altLang="en-US" sz="1800">
                <a:latin typeface="Times New Roman" pitchFamily="18" charset="0"/>
              </a:rPr>
              <a:t>- tuber ischiadicum</a:t>
            </a:r>
            <a:r>
              <a:rPr lang="sr-Latn-CS" altLang="en-US" sz="2400">
                <a:latin typeface="Times New Roman" pitchFamily="18" charset="0"/>
              </a:rPr>
              <a:t/>
            </a:r>
            <a:br>
              <a:rPr lang="sr-Latn-CS" altLang="en-US" sz="2400">
                <a:latin typeface="Times New Roman" pitchFamily="18" charset="0"/>
              </a:rPr>
            </a:br>
            <a:r>
              <a:rPr lang="sr-Cyrl-CS" altLang="en-US" sz="2400">
                <a:latin typeface="Times New Roman" pitchFamily="18" charset="0"/>
              </a:rPr>
              <a:t>      ђ</a:t>
            </a:r>
            <a:r>
              <a:rPr lang="sr-Latn-CS" altLang="en-US" sz="2400">
                <a:latin typeface="Times New Roman" pitchFamily="18" charset="0"/>
              </a:rPr>
              <a:t>) m. quadratus femoris </a:t>
            </a:r>
            <a:r>
              <a:rPr lang="sr-Latn-CS" altLang="en-US" sz="1800">
                <a:latin typeface="Times New Roman" pitchFamily="18" charset="0"/>
              </a:rPr>
              <a:t>- tuber ischiadicum</a:t>
            </a:r>
            <a:endParaRPr lang="sr-Latn-CS" altLang="en-US" sz="240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>
                <a:latin typeface="Times New Roman" pitchFamily="18" charset="0"/>
              </a:rPr>
              <a:t>    </a:t>
            </a:r>
            <a:r>
              <a:rPr lang="sr-Cyrl-CS" altLang="en-US" sz="2400">
                <a:latin typeface="Times New Roman" pitchFamily="18" charset="0"/>
              </a:rPr>
              <a:t>      е</a:t>
            </a:r>
            <a:r>
              <a:rPr lang="sr-Latn-CS" altLang="en-US" sz="2400">
                <a:latin typeface="Times New Roman" pitchFamily="18" charset="0"/>
              </a:rPr>
              <a:t>) m. obturatorius externus </a:t>
            </a:r>
            <a:r>
              <a:rPr lang="sr-Latn-CS" altLang="en-US" sz="1800">
                <a:latin typeface="Times New Roman" pitchFamily="18" charset="0"/>
              </a:rPr>
              <a:t>- oko foramen obturatorium-a</a:t>
            </a:r>
            <a:r>
              <a:rPr lang="sr-Latn-CS" altLang="en-US" sz="2400">
                <a:latin typeface="Times New Roman" pitchFamily="18" charset="0"/>
              </a:rPr>
              <a:t/>
            </a:r>
            <a:br>
              <a:rPr lang="sr-Latn-CS" altLang="en-US" sz="2400">
                <a:latin typeface="Times New Roman" pitchFamily="18" charset="0"/>
              </a:rPr>
            </a:br>
            <a:r>
              <a:rPr lang="sr-Latn-CS" altLang="en-US" sz="2000" b="1">
                <a:latin typeface="Times New Roman" pitchFamily="18" charset="0"/>
              </a:rPr>
              <a:t>- </a:t>
            </a:r>
            <a:r>
              <a:rPr lang="sr-Cyrl-CS" altLang="en-US" sz="2000" b="1">
                <a:latin typeface="Times New Roman" pitchFamily="18" charset="0"/>
              </a:rPr>
              <a:t>пелвитрохантерични мишићи </a:t>
            </a:r>
            <a:r>
              <a:rPr lang="sr-Latn-CS" altLang="en-US" sz="2000" b="1">
                <a:latin typeface="Times New Roman" pitchFamily="18" charset="0"/>
              </a:rPr>
              <a:t>(б-</a:t>
            </a:r>
            <a:r>
              <a:rPr lang="sr-Cyrl-CS" altLang="en-US" sz="2000" b="1">
                <a:latin typeface="Times New Roman" pitchFamily="18" charset="0"/>
              </a:rPr>
              <a:t>е</a:t>
            </a:r>
            <a:r>
              <a:rPr lang="sr-Latn-CS" altLang="en-US" sz="2000" b="1">
                <a:latin typeface="Times New Roman" pitchFamily="18" charset="0"/>
              </a:rPr>
              <a:t>), </a:t>
            </a:r>
            <a:r>
              <a:rPr lang="sr-Cyrl-CS" altLang="en-US" sz="1800">
                <a:latin typeface="Times New Roman" pitchFamily="18" charset="0"/>
              </a:rPr>
              <a:t>припој </a:t>
            </a:r>
            <a:r>
              <a:rPr lang="sr-Latn-CS" altLang="en-US" sz="1800">
                <a:latin typeface="Times New Roman" pitchFamily="18" charset="0"/>
              </a:rPr>
              <a:t>и</a:t>
            </a:r>
            <a:r>
              <a:rPr lang="sr-Cyrl-CS" altLang="en-US" sz="1800">
                <a:latin typeface="Times New Roman" pitchFamily="18" charset="0"/>
              </a:rPr>
              <a:t>м jе на </a:t>
            </a:r>
            <a:r>
              <a:rPr lang="sr-Latn-CS" altLang="en-US" sz="1800">
                <a:latin typeface="Times New Roman" pitchFamily="18" charset="0"/>
              </a:rPr>
              <a:t>trochanter major-у.</a:t>
            </a:r>
            <a:endParaRPr lang="sr-Latn-CS" altLang="en-US" sz="18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cs typeface="Arial" pitchFamily="34" charset="0"/>
              </a:rPr>
              <a:t>дубоки слој: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 b="1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</a:rPr>
              <a:t> - M.</a:t>
            </a:r>
            <a:r>
              <a:rPr lang="en-GB" altLang="en-US" sz="2000" b="1">
                <a:solidFill>
                  <a:srgbClr val="D09730"/>
                </a:solidFill>
              </a:rPr>
              <a:t>interossei</a:t>
            </a:r>
            <a:r>
              <a:rPr lang="sr-Latn-CS" altLang="en-US" sz="2000" b="1"/>
              <a:t>: </a:t>
            </a:r>
            <a:br>
              <a:rPr lang="sr-Latn-CS" altLang="en-US" sz="2000" b="1"/>
            </a:br>
            <a:r>
              <a:rPr lang="en-GB" altLang="en-US" sz="2000"/>
              <a:t>* </a:t>
            </a:r>
            <a:r>
              <a:rPr lang="en-US" altLang="en-US" sz="2000" u="sng"/>
              <a:t>има их </a:t>
            </a:r>
            <a:r>
              <a:rPr lang="en-GB" altLang="en-US" sz="2000" u="sng"/>
              <a:t>7</a:t>
            </a:r>
            <a:br>
              <a:rPr lang="en-GB" altLang="en-US" sz="2000" u="sng"/>
            </a:br>
            <a:r>
              <a:rPr lang="en-GB" altLang="en-US" sz="2000" u="sng"/>
              <a:t/>
            </a:r>
            <a:br>
              <a:rPr lang="en-GB" altLang="en-US" sz="2000" u="sng"/>
            </a:br>
            <a:r>
              <a:rPr lang="en-GB" altLang="en-US" sz="2000"/>
              <a:t>a) </a:t>
            </a:r>
            <a:r>
              <a:rPr lang="en-US" altLang="en-US" sz="2000"/>
              <a:t>дорзални - </a:t>
            </a:r>
            <a:r>
              <a:rPr lang="en-GB" altLang="en-US" sz="2000" b="1"/>
              <a:t>mm. interossei dorsales </a:t>
            </a:r>
            <a:r>
              <a:rPr lang="en-GB" altLang="en-US" sz="2000"/>
              <a:t>(4)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000"/>
              <a:t>	</a:t>
            </a:r>
            <a:r>
              <a:rPr lang="en-US" altLang="en-US" sz="2000"/>
              <a:t>б</a:t>
            </a:r>
            <a:r>
              <a:rPr lang="en-GB" altLang="en-US" sz="2000"/>
              <a:t>) </a:t>
            </a:r>
            <a:r>
              <a:rPr lang="en-US" altLang="en-US" sz="2000"/>
              <a:t>плантарни - </a:t>
            </a:r>
            <a:r>
              <a:rPr lang="en-GB" altLang="en-US" sz="2000" b="1"/>
              <a:t>mm. interossei plantares</a:t>
            </a:r>
            <a:r>
              <a:rPr lang="en-GB" altLang="en-US" sz="2000"/>
              <a:t> (3)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0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000"/>
              <a:t>a) </a:t>
            </a:r>
            <a:r>
              <a:rPr lang="en-US" altLang="en-US" sz="2000"/>
              <a:t>дорзални - </a:t>
            </a:r>
            <a:r>
              <a:rPr lang="en-GB" altLang="en-US" sz="2000" b="1"/>
              <a:t>mm. interossei dorsales </a:t>
            </a:r>
            <a:r>
              <a:rPr lang="en-GB" altLang="en-US" sz="2000"/>
              <a:t>(4)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</a:t>
            </a:r>
            <a:r>
              <a:rPr lang="en-US" altLang="en-US" sz="2000"/>
              <a:t>полазе са две суседне кости доножја које ограничавају </a:t>
            </a:r>
            <a:br>
              <a:rPr lang="en-US" altLang="en-US" sz="2000"/>
            </a:br>
            <a:r>
              <a:rPr lang="en-US" altLang="en-US" sz="2000"/>
              <a:t>             одговарајући међукоштани простор</a:t>
            </a:r>
            <a:br>
              <a:rPr lang="en-US" altLang="en-US" sz="2000"/>
            </a:br>
            <a:r>
              <a:rPr lang="en-US" altLang="en-US" sz="2000"/>
              <a:t>	     завршавају на спољашњем крају базе проксималног чланка </a:t>
            </a:r>
            <a:br>
              <a:rPr lang="en-US" altLang="en-US" sz="2000"/>
            </a:br>
            <a:r>
              <a:rPr lang="en-US" altLang="en-US" sz="2000"/>
              <a:t>             3. и 4. прста и на оба краја базе проксималног чланка 2. прста </a:t>
            </a:r>
            <a:br>
              <a:rPr lang="en-US" altLang="en-US" sz="2000"/>
            </a:br>
            <a:r>
              <a:rPr lang="en-GB" altLang="en-US" sz="2000"/>
              <a:t>             </a:t>
            </a:r>
            <a:r>
              <a:rPr lang="en-US" altLang="en-US" sz="2000"/>
              <a:t>тетивама </a:t>
            </a:r>
            <a:r>
              <a:rPr lang="en-GB" altLang="en-US" sz="2000"/>
              <a:t>m. extensor digitorum longus</a:t>
            </a:r>
            <a:r>
              <a:rPr lang="sr-Cyrl-CS" altLang="en-US" sz="200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Инервaција</a:t>
            </a:r>
            <a:r>
              <a:rPr lang="sr-Latn-CS" altLang="en-US" sz="2000" b="1"/>
              <a:t>:</a:t>
            </a:r>
            <a:r>
              <a:rPr lang="sr-Latn-CS" altLang="en-US" sz="2000"/>
              <a:t> n.</a:t>
            </a:r>
            <a:r>
              <a:rPr lang="en-GB" altLang="en-US" sz="2000"/>
              <a:t>plantaris lateralis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1800"/>
              <a:t>абдукција 3. и 4.прста и флексија проксималног чланка од 2. до 5.прста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/>
              <a:t>б</a:t>
            </a:r>
            <a:r>
              <a:rPr lang="en-GB" altLang="en-US" sz="2000"/>
              <a:t>) </a:t>
            </a:r>
            <a:r>
              <a:rPr lang="en-US" altLang="en-US" sz="2000"/>
              <a:t>плантарни - </a:t>
            </a:r>
            <a:r>
              <a:rPr lang="en-GB" altLang="en-US" sz="2000" b="1"/>
              <a:t>mm. interossei plantares</a:t>
            </a:r>
            <a:r>
              <a:rPr lang="en-GB" altLang="en-US" sz="2000"/>
              <a:t> (3)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000"/>
              <a:t>(</a:t>
            </a:r>
            <a:r>
              <a:rPr lang="sr-Cyrl-CS" altLang="en-US" sz="2000" b="1"/>
              <a:t>припој:</a:t>
            </a:r>
            <a:r>
              <a:rPr lang="sr-Cyrl-CS" altLang="en-US" sz="2000"/>
              <a:t>   </a:t>
            </a:r>
            <a:r>
              <a:rPr lang="en-US" altLang="en-US" sz="2000"/>
              <a:t>полазе са унутрашње стране 3., 4. и 5. кости доножја</a:t>
            </a:r>
            <a:br>
              <a:rPr lang="en-US" altLang="en-US" sz="2000"/>
            </a:br>
            <a:r>
              <a:rPr lang="en-US" altLang="en-US" sz="2000"/>
              <a:t>	     завршавају на унутрашњој страни базе проксималног чланка </a:t>
            </a:r>
            <a:br>
              <a:rPr lang="en-US" altLang="en-US" sz="2000"/>
            </a:br>
            <a:r>
              <a:rPr lang="en-US" altLang="en-US" sz="2000"/>
              <a:t>             3., 4. и 5. прста и тетивама </a:t>
            </a:r>
            <a:r>
              <a:rPr lang="en-GB" altLang="en-US" sz="2000"/>
              <a:t>m. extensor digitorum longus</a:t>
            </a:r>
            <a:r>
              <a:rPr lang="sr-Cyrl-CS" altLang="en-US" sz="200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/>
              <a:t> </a:t>
            </a:r>
            <a:r>
              <a:rPr lang="sr-Cyrl-CS" altLang="en-US" sz="2000" b="1"/>
              <a:t>Инервaција</a:t>
            </a:r>
            <a:r>
              <a:rPr lang="sr-Latn-CS" altLang="en-US" sz="2000" b="1"/>
              <a:t>:</a:t>
            </a:r>
            <a:r>
              <a:rPr lang="sr-Latn-CS" altLang="en-US" sz="2000"/>
              <a:t> n.</a:t>
            </a:r>
            <a:r>
              <a:rPr lang="en-GB" altLang="en-US" sz="2000"/>
              <a:t>plantaris lateralis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000" b="1"/>
              <a:t>Функција: </a:t>
            </a:r>
            <a:r>
              <a:rPr lang="en-US" altLang="en-US" sz="1800"/>
              <a:t>адукција 3., 4. и 5.прста и прегибање проксималног чланка од </a:t>
            </a:r>
            <a:br>
              <a:rPr lang="en-US" altLang="en-US" sz="1800"/>
            </a:br>
            <a:r>
              <a:rPr lang="en-US" altLang="en-US" sz="1800"/>
              <a:t>               2. до 5.прста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 l="7788" r="38164" b="38190"/>
          <a:stretch>
            <a:fillRect/>
          </a:stretch>
        </p:blipFill>
        <p:spPr bwMode="auto">
          <a:xfrm>
            <a:off x="611188" y="98425"/>
            <a:ext cx="7870825" cy="675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 l="7492" r="38644" b="38387"/>
          <a:stretch>
            <a:fillRect/>
          </a:stretch>
        </p:blipFill>
        <p:spPr bwMode="auto">
          <a:xfrm>
            <a:off x="611188" y="114300"/>
            <a:ext cx="7848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 l="8415" r="39272" b="38583"/>
          <a:stretch>
            <a:fillRect/>
          </a:stretch>
        </p:blipFill>
        <p:spPr bwMode="auto">
          <a:xfrm>
            <a:off x="755650" y="142875"/>
            <a:ext cx="7618413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 l="8083" r="39087" b="38583"/>
          <a:stretch>
            <a:fillRect/>
          </a:stretch>
        </p:blipFill>
        <p:spPr bwMode="auto">
          <a:xfrm>
            <a:off x="755650" y="150813"/>
            <a:ext cx="7686675" cy="67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b="1" u="sng">
                <a:cs typeface="Arial" pitchFamily="34" charset="0"/>
              </a:rPr>
              <a:t>Мишићи унутрашње табанске групе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1800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abductor halucis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US" altLang="en-US" sz="1800">
                <a:cs typeface="Arial" pitchFamily="34" charset="0"/>
              </a:rPr>
              <a:t>од </a:t>
            </a:r>
            <a:r>
              <a:rPr lang="en-GB" altLang="en-US" sz="1800">
                <a:cs typeface="Arial" pitchFamily="34" charset="0"/>
              </a:rPr>
              <a:t>processus medialis tuberis calcanei </a:t>
            </a:r>
            <a:r>
              <a:rPr lang="en-US" altLang="en-US" sz="1800">
                <a:cs typeface="Arial" pitchFamily="34" charset="0"/>
              </a:rPr>
              <a:t>и </a:t>
            </a:r>
            <a:r>
              <a:rPr lang="en-GB" altLang="en-US" sz="1800">
                <a:cs typeface="Arial" pitchFamily="34" charset="0"/>
              </a:rPr>
              <a:t>aponeurosis plantaris</a:t>
            </a:r>
            <a:br>
              <a:rPr lang="en-GB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           </a:t>
            </a:r>
            <a:r>
              <a:rPr lang="en-US" altLang="en-US" sz="1800">
                <a:cs typeface="Arial" pitchFamily="34" charset="0"/>
              </a:rPr>
              <a:t>до унутрашње стране базе првог чланка палца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n.</a:t>
            </a:r>
            <a:r>
              <a:rPr lang="en-GB" altLang="en-US" sz="1800">
                <a:cs typeface="Arial" pitchFamily="34" charset="0"/>
              </a:rPr>
              <a:t>plantaris medialis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абдуктор палца и прегибач палца према табану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flexor halucis brevis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US" altLang="en-US" sz="1800">
                <a:cs typeface="Arial" pitchFamily="34" charset="0"/>
              </a:rPr>
              <a:t>од табанских страна средње и спољашње клинасте кости и са </a:t>
            </a:r>
            <a:br>
              <a:rPr lang="en-US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lig. calcaneocuboideum plantare, </a:t>
            </a:r>
            <a:r>
              <a:rPr lang="en-US" altLang="en-US" sz="1800">
                <a:cs typeface="Arial" pitchFamily="34" charset="0"/>
              </a:rPr>
              <a:t>до унутрашњег и спољашњег дела базе проксималног чланка палца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</a:t>
            </a:r>
            <a:r>
              <a:rPr lang="en-GB" altLang="en-US" sz="1800">
                <a:cs typeface="Arial" pitchFamily="34" charset="0"/>
              </a:rPr>
              <a:t>n. planatris lateralis + </a:t>
            </a:r>
            <a:r>
              <a:rPr lang="sr-Latn-CS" altLang="en-US" sz="1800">
                <a:cs typeface="Arial" pitchFamily="34" charset="0"/>
              </a:rPr>
              <a:t>n.</a:t>
            </a:r>
            <a:r>
              <a:rPr lang="en-GB" altLang="en-US" sz="1800">
                <a:cs typeface="Arial" pitchFamily="34" charset="0"/>
              </a:rPr>
              <a:t>plantaris medialis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прегиба</a:t>
            </a:r>
            <a:r>
              <a:rPr lang="en-GB" altLang="en-US" sz="1800"/>
              <a:t> </a:t>
            </a:r>
            <a:r>
              <a:rPr lang="en-US" altLang="en-US" sz="1800"/>
              <a:t>проксимални чланак палца </a:t>
            </a:r>
            <a:br>
              <a:rPr lang="en-US" altLang="en-US" sz="1800"/>
            </a:br>
            <a:r>
              <a:rPr lang="en-GB" altLang="en-US" sz="1800"/>
              <a:t> </a:t>
            </a:r>
            <a:r>
              <a:rPr lang="en-US" altLang="en-US" sz="1800"/>
              <a:t>(заједно са </a:t>
            </a:r>
            <a:r>
              <a:rPr lang="en-GB" altLang="en-US" sz="1800"/>
              <a:t>m.flexor hallucis longus </a:t>
            </a:r>
            <a:r>
              <a:rPr lang="en-US" altLang="en-US" sz="1800"/>
              <a:t>подиже и ослања тело на врх палца)</a:t>
            </a:r>
            <a:endParaRPr lang="en-GB" alt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1800" b="1">
              <a:solidFill>
                <a:srgbClr val="D0973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 b="1">
                <a:solidFill>
                  <a:srgbClr val="D09730"/>
                </a:solidFill>
              </a:rPr>
              <a:t> </a:t>
            </a: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adductor halucis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GB" altLang="en-US" sz="1800" u="sng">
                <a:cs typeface="Arial" pitchFamily="34" charset="0"/>
              </a:rPr>
              <a:t>caput obliquum</a:t>
            </a:r>
            <a:r>
              <a:rPr lang="en-GB" altLang="en-US" sz="1800">
                <a:cs typeface="Arial" pitchFamily="34" charset="0"/>
              </a:rPr>
              <a:t> </a:t>
            </a:r>
            <a:r>
              <a:rPr lang="en-US" altLang="en-US" sz="1800">
                <a:cs typeface="Arial" pitchFamily="34" charset="0"/>
              </a:rPr>
              <a:t>полази са доње стране коцкасте и спољашње </a:t>
            </a:r>
            <a:br>
              <a:rPr lang="en-US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    </a:t>
            </a:r>
            <a:r>
              <a:rPr lang="en-GB" altLang="en-US" sz="1800">
                <a:cs typeface="Arial" pitchFamily="34" charset="0"/>
              </a:rPr>
              <a:t>      </a:t>
            </a:r>
            <a:r>
              <a:rPr lang="en-US" altLang="en-US" sz="1800">
                <a:cs typeface="Arial" pitchFamily="34" charset="0"/>
              </a:rPr>
              <a:t>клинасте кости</a:t>
            </a:r>
            <a:r>
              <a:rPr lang="en-GB" altLang="en-US" sz="1800">
                <a:cs typeface="Arial" pitchFamily="34" charset="0"/>
              </a:rPr>
              <a:t> </a:t>
            </a:r>
            <a:r>
              <a:rPr lang="en-US" altLang="en-US" sz="1800">
                <a:cs typeface="Arial" pitchFamily="34" charset="0"/>
              </a:rPr>
              <a:t>и база 2.,3. и 4. метатарзалне кости, као и са</a:t>
            </a:r>
            <a:br>
              <a:rPr lang="en-US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          lig. plantare longum         </a:t>
            </a:r>
            <a:br>
              <a:rPr lang="en-GB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          </a:t>
            </a:r>
            <a:r>
              <a:rPr lang="en-GB" altLang="en-US" sz="1800" u="sng">
                <a:cs typeface="Arial" pitchFamily="34" charset="0"/>
              </a:rPr>
              <a:t>caput transversum</a:t>
            </a:r>
            <a:r>
              <a:rPr lang="en-GB" altLang="en-US" sz="1800">
                <a:cs typeface="Arial" pitchFamily="34" charset="0"/>
              </a:rPr>
              <a:t> </a:t>
            </a:r>
            <a:r>
              <a:rPr lang="en-US" altLang="en-US" sz="1800">
                <a:cs typeface="Arial" pitchFamily="34" charset="0"/>
              </a:rPr>
              <a:t>полази са</a:t>
            </a:r>
            <a:r>
              <a:rPr lang="en-GB" altLang="en-US" sz="1800">
                <a:cs typeface="Arial" pitchFamily="34" charset="0"/>
              </a:rPr>
              <a:t> 3</a:t>
            </a:r>
            <a:r>
              <a:rPr lang="en-US" altLang="en-US" sz="1800">
                <a:cs typeface="Arial" pitchFamily="34" charset="0"/>
              </a:rPr>
              <a:t>.,</a:t>
            </a:r>
            <a:r>
              <a:rPr lang="en-GB" altLang="en-US" sz="1800">
                <a:cs typeface="Arial" pitchFamily="34" charset="0"/>
              </a:rPr>
              <a:t>4</a:t>
            </a:r>
            <a:r>
              <a:rPr lang="en-US" altLang="en-US" sz="1800">
                <a:cs typeface="Arial" pitchFamily="34" charset="0"/>
              </a:rPr>
              <a:t>. и </a:t>
            </a:r>
            <a:r>
              <a:rPr lang="en-GB" altLang="en-US" sz="1800">
                <a:cs typeface="Arial" pitchFamily="34" charset="0"/>
              </a:rPr>
              <a:t>5</a:t>
            </a:r>
            <a:r>
              <a:rPr lang="en-US" altLang="en-US" sz="1800">
                <a:cs typeface="Arial" pitchFamily="34" charset="0"/>
              </a:rPr>
              <a:t>. метатарзалног зглоба, као и</a:t>
            </a:r>
            <a:br>
              <a:rPr lang="en-US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          са </a:t>
            </a:r>
            <a:r>
              <a:rPr lang="en-GB" altLang="en-US" sz="1800">
                <a:cs typeface="Arial" pitchFamily="34" charset="0"/>
              </a:rPr>
              <a:t>lig. metatarseum transversum profundum</a:t>
            </a:r>
            <a:br>
              <a:rPr lang="en-GB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          </a:t>
            </a:r>
            <a:r>
              <a:rPr lang="en-US" altLang="en-US" sz="1800">
                <a:cs typeface="Arial" pitchFamily="34" charset="0"/>
              </a:rPr>
              <a:t>завршава на бази проксималног чланка палца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n.</a:t>
            </a:r>
            <a:r>
              <a:rPr lang="en-GB" altLang="en-US" sz="1800">
                <a:cs typeface="Arial" pitchFamily="34" charset="0"/>
              </a:rPr>
              <a:t>plantaris lateralis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адуктор палца и прегибач палца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 l="8083" r="38460" b="39026"/>
          <a:stretch>
            <a:fillRect/>
          </a:stretch>
        </p:blipFill>
        <p:spPr bwMode="auto">
          <a:xfrm>
            <a:off x="684213" y="200025"/>
            <a:ext cx="7780337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 l="7640" r="37869" b="37746"/>
          <a:stretch>
            <a:fillRect/>
          </a:stretch>
        </p:blipFill>
        <p:spPr bwMode="auto">
          <a:xfrm>
            <a:off x="611188" y="49213"/>
            <a:ext cx="7939087" cy="680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sz="1800" b="1" u="sng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1800" b="1" u="sng">
                <a:cs typeface="Arial" pitchFamily="34" charset="0"/>
              </a:rPr>
              <a:t>Мишићи спољашње табанске групе</a:t>
            </a:r>
          </a:p>
          <a:p>
            <a:pPr eaLnBrk="1" hangingPunct="1">
              <a:buFontTx/>
              <a:buNone/>
            </a:pPr>
            <a:endParaRPr lang="sr-Cyrl-CS" altLang="en-US" sz="1800">
              <a:solidFill>
                <a:srgbClr val="D09730"/>
              </a:solidFill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abductor digiti minimi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US" altLang="en-US" sz="1800">
                <a:cs typeface="Arial" pitchFamily="34" charset="0"/>
              </a:rPr>
              <a:t>од </a:t>
            </a:r>
            <a:r>
              <a:rPr lang="en-GB" altLang="en-US" sz="1800">
                <a:cs typeface="Arial" pitchFamily="34" charset="0"/>
              </a:rPr>
              <a:t>processus lateralis tuberis calcanei, aponeurosis plantaris </a:t>
            </a:r>
            <a:r>
              <a:rPr lang="en-US" altLang="en-US" sz="1800">
                <a:cs typeface="Arial" pitchFamily="34" charset="0"/>
              </a:rPr>
              <a:t>и </a:t>
            </a:r>
            <a:r>
              <a:rPr lang="en-GB" altLang="en-US" sz="1800">
                <a:cs typeface="Arial" pitchFamily="34" charset="0"/>
              </a:rPr>
              <a:t>septum laterale</a:t>
            </a:r>
            <a:br>
              <a:rPr lang="en-GB" altLang="en-US" sz="1800">
                <a:cs typeface="Arial" pitchFamily="34" charset="0"/>
              </a:rPr>
            </a:br>
            <a:r>
              <a:rPr lang="en-GB" altLang="en-US" sz="1800">
                <a:cs typeface="Arial" pitchFamily="34" charset="0"/>
              </a:rPr>
              <a:t>           </a:t>
            </a:r>
            <a:r>
              <a:rPr lang="en-US" altLang="en-US" sz="1800">
                <a:cs typeface="Arial" pitchFamily="34" charset="0"/>
              </a:rPr>
              <a:t>до спољашње стране проксималног чланка малог прста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n.</a:t>
            </a:r>
            <a:r>
              <a:rPr lang="en-GB" altLang="en-US" sz="1800">
                <a:cs typeface="Arial" pitchFamily="34" charset="0"/>
              </a:rPr>
              <a:t>plantaris lateralis</a:t>
            </a:r>
          </a:p>
          <a:p>
            <a:pPr eaLnBrk="1" hangingPunct="1"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абдуктор и прегибач малог прста</a:t>
            </a:r>
          </a:p>
          <a:p>
            <a:pPr eaLnBrk="1" hangingPunct="1">
              <a:buFontTx/>
              <a:buNone/>
            </a:pPr>
            <a:endParaRPr lang="en-US" altLang="en-US" sz="1800"/>
          </a:p>
          <a:p>
            <a:pPr eaLnBrk="1" hangingPunct="1">
              <a:buFontTx/>
              <a:buNone/>
            </a:pP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flexor digiti minimi brevis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US" altLang="en-US" sz="1800">
                <a:cs typeface="Arial" pitchFamily="34" charset="0"/>
              </a:rPr>
              <a:t>од </a:t>
            </a:r>
            <a:r>
              <a:rPr lang="en-GB" altLang="en-US" sz="1800">
                <a:cs typeface="Arial" pitchFamily="34" charset="0"/>
              </a:rPr>
              <a:t>tuberositas ossis cuboidei </a:t>
            </a:r>
            <a:r>
              <a:rPr lang="en-US" altLang="en-US" sz="1800">
                <a:cs typeface="Arial" pitchFamily="34" charset="0"/>
              </a:rPr>
              <a:t>и базе 5. метатарзалне кости</a:t>
            </a:r>
            <a:br>
              <a:rPr lang="en-US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         до доње стране базе проксималног чланка малог прста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</a:t>
            </a:r>
            <a:r>
              <a:rPr lang="en-GB" altLang="en-US" sz="1800">
                <a:cs typeface="Arial" pitchFamily="34" charset="0"/>
              </a:rPr>
              <a:t>n. planatris lateralis</a:t>
            </a:r>
          </a:p>
          <a:p>
            <a:pPr eaLnBrk="1" hangingPunct="1"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прегиба</a:t>
            </a:r>
            <a:r>
              <a:rPr lang="en-GB" altLang="en-US" sz="1800"/>
              <a:t> </a:t>
            </a:r>
            <a:r>
              <a:rPr lang="en-US" altLang="en-US" sz="1800"/>
              <a:t>пмали прст према табану</a:t>
            </a:r>
            <a:endParaRPr lang="en-GB" altLang="en-US" sz="1800"/>
          </a:p>
          <a:p>
            <a:pPr eaLnBrk="1" hangingPunct="1">
              <a:buFontTx/>
              <a:buNone/>
            </a:pPr>
            <a:endParaRPr lang="sr-Cyrl-CS" altLang="en-US" sz="1800" b="1">
              <a:solidFill>
                <a:srgbClr val="D09730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1800" b="1">
                <a:solidFill>
                  <a:srgbClr val="D09730"/>
                </a:solidFill>
              </a:rPr>
              <a:t> </a:t>
            </a:r>
            <a:r>
              <a:rPr lang="sr-Cyrl-CS" altLang="en-US" sz="1800" b="1">
                <a:solidFill>
                  <a:srgbClr val="D09730"/>
                </a:solidFill>
                <a:cs typeface="Arial" pitchFamily="34" charset="0"/>
              </a:rPr>
              <a:t>- </a:t>
            </a:r>
            <a:r>
              <a:rPr lang="sr-Latn-CS" altLang="en-US" sz="1800" b="1">
                <a:solidFill>
                  <a:srgbClr val="D09730"/>
                </a:solidFill>
                <a:cs typeface="Arial" pitchFamily="34" charset="0"/>
              </a:rPr>
              <a:t>M.</a:t>
            </a:r>
            <a:r>
              <a:rPr lang="en-GB" altLang="en-US" sz="1800" b="1">
                <a:solidFill>
                  <a:srgbClr val="D09730"/>
                </a:solidFill>
                <a:cs typeface="Arial" pitchFamily="34" charset="0"/>
              </a:rPr>
              <a:t>opponens digiti minimi</a:t>
            </a:r>
            <a:r>
              <a:rPr lang="sr-Latn-CS" altLang="en-US" sz="1800">
                <a:cs typeface="Arial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(</a:t>
            </a:r>
            <a:r>
              <a:rPr lang="sr-Cyrl-CS" altLang="en-US" sz="1800" b="1">
                <a:cs typeface="Arial" pitchFamily="34" charset="0"/>
              </a:rPr>
              <a:t>припој</a:t>
            </a:r>
            <a:r>
              <a:rPr lang="sr-Cyrl-CS" altLang="en-US" sz="1800">
                <a:cs typeface="Arial" pitchFamily="34" charset="0"/>
              </a:rPr>
              <a:t>: </a:t>
            </a:r>
            <a:r>
              <a:rPr lang="en-US" altLang="en-US" sz="1800">
                <a:cs typeface="Arial" pitchFamily="34" charset="0"/>
              </a:rPr>
              <a:t>од </a:t>
            </a:r>
            <a:r>
              <a:rPr lang="en-GB" altLang="en-US" sz="1800">
                <a:cs typeface="Arial" pitchFamily="34" charset="0"/>
              </a:rPr>
              <a:t>tuberositas ossis cuboidei </a:t>
            </a:r>
            <a:r>
              <a:rPr lang="en-US" altLang="en-US" sz="1800">
                <a:cs typeface="Arial" pitchFamily="34" charset="0"/>
              </a:rPr>
              <a:t>и базе 5. метатарзалне кости</a:t>
            </a:r>
            <a:r>
              <a:rPr lang="en-GB" altLang="en-US" sz="1800">
                <a:cs typeface="Arial" pitchFamily="34" charset="0"/>
              </a:rPr>
              <a:t>         </a:t>
            </a:r>
            <a:br>
              <a:rPr lang="en-GB" altLang="en-US" sz="1800">
                <a:cs typeface="Arial" pitchFamily="34" charset="0"/>
              </a:rPr>
            </a:br>
            <a:r>
              <a:rPr lang="en-US" altLang="en-US" sz="1800">
                <a:cs typeface="Arial" pitchFamily="34" charset="0"/>
              </a:rPr>
              <a:t>          до предњег дела спољашње стране 5. метатарзалне кости</a:t>
            </a:r>
            <a:r>
              <a:rPr lang="sr-Latn-CS" altLang="en-US" sz="1800">
                <a:cs typeface="Arial" pitchFamily="34" charset="0"/>
              </a:rPr>
              <a:t>).</a:t>
            </a:r>
            <a:endParaRPr lang="sr-Cyrl-CS" altLang="en-US" sz="1800"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1800">
                <a:cs typeface="Arial" pitchFamily="34" charset="0"/>
              </a:rPr>
              <a:t> </a:t>
            </a:r>
            <a:r>
              <a:rPr lang="sr-Cyrl-CS" altLang="en-US" sz="1800" b="1">
                <a:cs typeface="Arial" pitchFamily="34" charset="0"/>
              </a:rPr>
              <a:t>Инервација</a:t>
            </a:r>
            <a:r>
              <a:rPr lang="sr-Latn-CS" altLang="en-US" sz="1800">
                <a:cs typeface="Arial" pitchFamily="34" charset="0"/>
              </a:rPr>
              <a:t>: n.</a:t>
            </a:r>
            <a:r>
              <a:rPr lang="en-GB" altLang="en-US" sz="1800">
                <a:cs typeface="Arial" pitchFamily="34" charset="0"/>
              </a:rPr>
              <a:t>plantaris lateralis</a:t>
            </a:r>
          </a:p>
          <a:p>
            <a:pPr eaLnBrk="1" hangingPunct="1">
              <a:buFontTx/>
              <a:buNone/>
            </a:pPr>
            <a:r>
              <a:rPr lang="sr-Cyrl-CS" altLang="en-US" sz="1800" b="1"/>
              <a:t>Функција: </a:t>
            </a:r>
            <a:r>
              <a:rPr lang="en-US" altLang="en-US" sz="1800"/>
              <a:t>адуктор малог прста и 5. метатарзалне кости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 l="7640" r="37869" b="37746"/>
          <a:stretch>
            <a:fillRect/>
          </a:stretch>
        </p:blipFill>
        <p:spPr bwMode="auto">
          <a:xfrm>
            <a:off x="611188" y="49213"/>
            <a:ext cx="7939087" cy="680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>
                <a:solidFill>
                  <a:srgbClr val="D09730"/>
                </a:solidFill>
                <a:cs typeface="Arial" pitchFamily="34" charset="0"/>
              </a:rPr>
              <a:t>    </a:t>
            </a:r>
            <a:r>
              <a:rPr lang="sr-Latn-CS" altLang="en-US" sz="2000">
                <a:cs typeface="Arial" pitchFamily="34" charset="0"/>
              </a:rPr>
              <a:t>- </a:t>
            </a:r>
            <a:r>
              <a:rPr lang="sr-Latn-CS" altLang="en-US" sz="2000" b="1">
                <a:solidFill>
                  <a:srgbClr val="D09730"/>
                </a:solidFill>
                <a:latin typeface="Times New Roman" pitchFamily="18" charset="0"/>
                <a:cs typeface="Arial" pitchFamily="34" charset="0"/>
              </a:rPr>
              <a:t>M.tensor fasciae latae</a:t>
            </a:r>
            <a:r>
              <a:rPr lang="sr-Latn-CS" altLang="en-US" sz="2000"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cs typeface="Arial" pitchFamily="34" charset="0"/>
              </a:rPr>
              <a:t>(</a:t>
            </a:r>
            <a:r>
              <a:rPr lang="sr-Cyrl-CS" altLang="en-US" sz="2000" b="1">
                <a:latin typeface="Times New Roman" pitchFamily="18" charset="0"/>
                <a:cs typeface="Arial" pitchFamily="34" charset="0"/>
              </a:rPr>
              <a:t>припој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: сpoљашња у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с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нa бед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р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e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н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oг 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гребeна-crista iliaca, spina iliaca anterior superior и 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доле у са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с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тaв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у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 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tractus-a iliotibialisa fasciae latae-Maissiati нa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     </a:t>
            </a:r>
            <a:r>
              <a:rPr lang="sr-Latn-CS" altLang="en-US" sz="2000">
                <a:solidFill>
                  <a:srgbClr val="CC0000"/>
                </a:solidFill>
                <a:latin typeface="Times New Roman" pitchFamily="18" charset="0"/>
                <a:cs typeface="Arial" pitchFamily="34" charset="0"/>
              </a:rPr>
              <a:t>tuberculum tibiae-Gerdy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)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   </a:t>
            </a:r>
            <a:r>
              <a:rPr lang="sr-Cyrl-CS" altLang="en-US" sz="2000" b="1">
                <a:latin typeface="Times New Roman" pitchFamily="18" charset="0"/>
                <a:cs typeface="Arial" pitchFamily="34" charset="0"/>
              </a:rPr>
              <a:t>Инервацијa</a:t>
            </a:r>
            <a:r>
              <a:rPr lang="sr-Latn-CS" altLang="en-US" sz="2000">
                <a:latin typeface="Times New Roman" pitchFamily="18" charset="0"/>
                <a:cs typeface="Arial" pitchFamily="34" charset="0"/>
              </a:rPr>
              <a:t>: </a:t>
            </a:r>
            <a:r>
              <a:rPr lang="sr-Latn-CS" altLang="en-US" sz="2000" i="1">
                <a:latin typeface="Times New Roman" pitchFamily="18" charset="0"/>
                <a:cs typeface="Arial" pitchFamily="34" charset="0"/>
              </a:rPr>
              <a:t>n.gluteus superior</a:t>
            </a:r>
            <a:r>
              <a:rPr lang="sr-Cyrl-CS" altLang="en-US" sz="2000" i="1">
                <a:latin typeface="Times New Roman" pitchFamily="18" charset="0"/>
                <a:cs typeface="Arial" pitchFamily="34" charset="0"/>
              </a:rPr>
              <a:t>;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 b="1">
                <a:latin typeface="Times New Roman" pitchFamily="18" charset="0"/>
                <a:cs typeface="Arial" pitchFamily="34" charset="0"/>
              </a:rPr>
              <a:t>   Функција</a:t>
            </a:r>
            <a:r>
              <a:rPr lang="sr-Cyrl-CS" altLang="en-US" sz="2000">
                <a:latin typeface="Times New Roman" pitchFamily="18" charset="0"/>
                <a:cs typeface="Arial" pitchFamily="34" charset="0"/>
              </a:rPr>
              <a:t>: затеже бутну фасцију, помоћни  екстензор потколенице</a:t>
            </a:r>
            <a:r>
              <a:rPr lang="sr-Latn-CS" altLang="en-US" sz="2000" b="1">
                <a:latin typeface="Times New Roman" pitchFamily="18" charset="0"/>
                <a:cs typeface="Arial" pitchFamily="34" charset="0"/>
              </a:rPr>
              <a:t>  </a:t>
            </a:r>
            <a:endParaRPr lang="sr-Cyrl-CS" altLang="en-US" sz="2000" b="1">
              <a:latin typeface="Times New Roman" pitchFamily="18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 b="1">
                <a:latin typeface="Times New Roman" pitchFamily="18" charset="0"/>
                <a:cs typeface="Arial" pitchFamily="34" charset="0"/>
              </a:rPr>
              <a:t>                                                                                      </a:t>
            </a:r>
            <a:endParaRPr lang="en-US" altLang="en-US" sz="2000" b="1">
              <a:latin typeface="Times New Roman" pitchFamily="18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 b="1">
                <a:solidFill>
                  <a:srgbClr val="D09730"/>
                </a:solidFill>
                <a:latin typeface="Times New Roman" pitchFamily="18" charset="0"/>
              </a:rPr>
              <a:t>     - M.gluteus maximus</a:t>
            </a:r>
            <a:r>
              <a:rPr lang="sr-Latn-CS" altLang="en-US" sz="2000">
                <a:latin typeface="Times New Roman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</a:rPr>
              <a:t>   (</a:t>
            </a:r>
            <a:r>
              <a:rPr lang="sr-Cyrl-CS" altLang="en-US" sz="2000" b="1">
                <a:latin typeface="Times New Roman" pitchFamily="18" charset="0"/>
              </a:rPr>
              <a:t>припој:</a:t>
            </a:r>
            <a:r>
              <a:rPr lang="sr-Cyrl-CS" altLang="en-US" sz="2000">
                <a:latin typeface="Times New Roman" pitchFamily="18" charset="0"/>
              </a:rPr>
              <a:t> - задњ</a:t>
            </a:r>
            <a:r>
              <a:rPr lang="sr-Latn-CS" altLang="en-US" sz="2000">
                <a:latin typeface="Times New Roman" pitchFamily="18" charset="0"/>
              </a:rPr>
              <a:t>и</a:t>
            </a:r>
            <a:r>
              <a:rPr lang="sr-Cyrl-CS" altLang="en-US" sz="2000">
                <a:latin typeface="Times New Roman" pitchFamily="18" charset="0"/>
              </a:rPr>
              <a:t> </a:t>
            </a:r>
            <a:r>
              <a:rPr lang="sr-Latn-CS" altLang="en-US" sz="2000">
                <a:latin typeface="Times New Roman" pitchFamily="18" charset="0"/>
              </a:rPr>
              <a:t>д</a:t>
            </a:r>
            <a:r>
              <a:rPr lang="sr-Cyrl-CS" altLang="en-US" sz="2000">
                <a:latin typeface="Times New Roman" pitchFamily="18" charset="0"/>
              </a:rPr>
              <a:t>еo с</a:t>
            </a:r>
            <a:r>
              <a:rPr lang="sr-Latn-CS" altLang="en-US" sz="2000">
                <a:latin typeface="Times New Roman" pitchFamily="18" charset="0"/>
              </a:rPr>
              <a:t>п</a:t>
            </a:r>
            <a:r>
              <a:rPr lang="sr-Cyrl-CS" altLang="en-US" sz="2000">
                <a:latin typeface="Times New Roman" pitchFamily="18" charset="0"/>
              </a:rPr>
              <a:t>oљaш</a:t>
            </a:r>
            <a:r>
              <a:rPr lang="sr-Latn-CS" altLang="en-US" sz="2000">
                <a:latin typeface="Times New Roman" pitchFamily="18" charset="0"/>
              </a:rPr>
              <a:t>њ</a:t>
            </a:r>
            <a:r>
              <a:rPr lang="sr-Cyrl-CS" altLang="en-US" sz="2000">
                <a:latin typeface="Times New Roman" pitchFamily="18" charset="0"/>
              </a:rPr>
              <a:t>e бe</a:t>
            </a:r>
            <a:r>
              <a:rPr lang="sr-Latn-CS" altLang="en-US" sz="2000">
                <a:latin typeface="Times New Roman" pitchFamily="18" charset="0"/>
              </a:rPr>
              <a:t>др</a:t>
            </a:r>
            <a:r>
              <a:rPr lang="sr-Cyrl-C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н</a:t>
            </a:r>
            <a:r>
              <a:rPr lang="sr-Cyrl-CS" altLang="en-US" sz="2000">
                <a:latin typeface="Times New Roman" pitchFamily="18" charset="0"/>
              </a:rPr>
              <a:t>e jaмe,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               - бочне стра</a:t>
            </a:r>
            <a:r>
              <a:rPr lang="sr-Latn-CS" altLang="en-US" sz="2000">
                <a:latin typeface="Times New Roman" pitchFamily="18" charset="0"/>
              </a:rPr>
              <a:t>н</a:t>
            </a:r>
            <a:r>
              <a:rPr lang="sr-Cyrl-CS" altLang="en-US" sz="2000">
                <a:latin typeface="Times New Roman" pitchFamily="18" charset="0"/>
              </a:rPr>
              <a:t>e к</a:t>
            </a:r>
            <a:r>
              <a:rPr lang="sr-Latn-CS" altLang="en-US" sz="2000">
                <a:latin typeface="Times New Roman" pitchFamily="18" charset="0"/>
              </a:rPr>
              <a:t>рсн</a:t>
            </a:r>
            <a:r>
              <a:rPr lang="sr-Cyrl-CS" altLang="en-US" sz="2000">
                <a:latin typeface="Times New Roman" pitchFamily="18" charset="0"/>
              </a:rPr>
              <a:t>e кo</a:t>
            </a:r>
            <a:r>
              <a:rPr lang="sr-Latn-CS" altLang="en-US" sz="2000">
                <a:latin typeface="Times New Roman" pitchFamily="18" charset="0"/>
              </a:rPr>
              <a:t>с</a:t>
            </a:r>
            <a:r>
              <a:rPr lang="sr-Cyrl-CS" altLang="en-US" sz="2000">
                <a:latin typeface="Times New Roman" pitchFamily="18" charset="0"/>
              </a:rPr>
              <a:t>ти,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               - задње стране рeпнe кости,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               - крсно седална везa,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               - па наниже до </a:t>
            </a:r>
            <a:r>
              <a:rPr lang="sr-Latn-CS" altLang="en-US" sz="2000">
                <a:solidFill>
                  <a:srgbClr val="CC0000"/>
                </a:solidFill>
                <a:latin typeface="Times New Roman" pitchFamily="18" charset="0"/>
              </a:rPr>
              <a:t>tuberositas glutea</a:t>
            </a:r>
            <a:r>
              <a:rPr lang="sr-Latn-CS" altLang="en-US" sz="2000">
                <a:latin typeface="Times New Roman" pitchFamily="18" charset="0"/>
              </a:rPr>
              <a:t>). </a:t>
            </a:r>
            <a:endParaRPr lang="sr-Cyrl-CS" altLang="en-US" sz="200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</a:rPr>
              <a:t> # </a:t>
            </a:r>
            <a:r>
              <a:rPr lang="sr-Cyrl-CS" altLang="en-US" sz="2000">
                <a:latin typeface="Times New Roman" pitchFamily="18" charset="0"/>
              </a:rPr>
              <a:t>Од тетиве овог мишића одвајају се: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а) површна влaкнa којa се прикључују </a:t>
            </a:r>
            <a:r>
              <a:rPr lang="sr-Latn-CS" altLang="en-US" sz="2000">
                <a:latin typeface="Times New Roman" pitchFamily="18" charset="0"/>
              </a:rPr>
              <a:t>tractus iliotibialis-</a:t>
            </a:r>
            <a:r>
              <a:rPr lang="sr-Cyrl-CS" altLang="en-US" sz="2000">
                <a:latin typeface="Times New Roman" pitchFamily="18" charset="0"/>
              </a:rPr>
              <a:t>у</a:t>
            </a:r>
            <a:r>
              <a:rPr lang="sr-Latn-CS" altLang="en-US" sz="2000">
                <a:latin typeface="Times New Roman" pitchFamily="18" charset="0"/>
              </a:rPr>
              <a:t> </a:t>
            </a:r>
            <a:r>
              <a:rPr lang="sr-Cyrl-CS" altLang="en-US" sz="2000">
                <a:latin typeface="Times New Roman" pitchFamily="18" charset="0"/>
              </a:rPr>
              <a:t>и</a:t>
            </a:r>
            <a:r>
              <a:rPr lang="sr-Latn-CS" altLang="en-US" sz="200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</a:rPr>
              <a:t>    </a:t>
            </a:r>
            <a:r>
              <a:rPr lang="sr-Cyrl-CS" altLang="en-US" sz="2000">
                <a:latin typeface="Times New Roman" pitchFamily="18" charset="0"/>
              </a:rPr>
              <a:t>б</a:t>
            </a:r>
            <a:r>
              <a:rPr lang="sr-Latn-CS" altLang="en-US" sz="2000">
                <a:latin typeface="Times New Roman" pitchFamily="18" charset="0"/>
              </a:rPr>
              <a:t>) </a:t>
            </a:r>
            <a:r>
              <a:rPr lang="sr-Cyrl-CS" altLang="en-US" sz="2000">
                <a:latin typeface="Times New Roman" pitchFamily="18" charset="0"/>
              </a:rPr>
              <a:t>нисходна влакна која се прикључују спољној ме</a:t>
            </a:r>
            <a:r>
              <a:rPr lang="sr-Latn-CS" altLang="en-US" sz="2000">
                <a:latin typeface="Times New Roman" pitchFamily="18" charset="0"/>
              </a:rPr>
              <a:t>ђ</a:t>
            </a:r>
            <a:r>
              <a:rPr lang="sr-Cyrl-CS" altLang="en-US" sz="2000">
                <a:latin typeface="Times New Roman" pitchFamily="18" charset="0"/>
              </a:rPr>
              <a:t>умишићној прегради.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000">
                <a:latin typeface="Times New Roman" pitchFamily="18" charset="0"/>
              </a:rPr>
              <a:t>   </a:t>
            </a:r>
            <a:r>
              <a:rPr lang="sr-Cyrl-CS" altLang="en-US" sz="2000">
                <a:latin typeface="Times New Roman" pitchFamily="18" charset="0"/>
              </a:rPr>
              <a:t> </a:t>
            </a:r>
            <a:r>
              <a:rPr lang="sr-Latn-CS" altLang="en-US" sz="2000">
                <a:latin typeface="Times New Roman" pitchFamily="18" charset="0"/>
              </a:rPr>
              <a:t> </a:t>
            </a:r>
            <a:r>
              <a:rPr lang="sr-Cyrl-CS" altLang="en-US" sz="2000" b="1">
                <a:latin typeface="Times New Roman" pitchFamily="18" charset="0"/>
              </a:rPr>
              <a:t>Инервацијa</a:t>
            </a:r>
            <a:r>
              <a:rPr lang="sr-Cyrl-CS" altLang="en-US" sz="2000">
                <a:latin typeface="Times New Roman" pitchFamily="18" charset="0"/>
              </a:rPr>
              <a:t>: </a:t>
            </a:r>
            <a:r>
              <a:rPr lang="sr-Latn-CS" altLang="en-US" sz="2000" i="1">
                <a:latin typeface="Times New Roman" pitchFamily="18" charset="0"/>
              </a:rPr>
              <a:t>n.gluteus inferior</a:t>
            </a:r>
            <a:r>
              <a:rPr lang="sr-Cyrl-CS" altLang="en-US" sz="2000">
                <a:latin typeface="Times New Roman" pitchFamily="18" charset="0"/>
              </a:rPr>
              <a:t> </a:t>
            </a:r>
            <a:r>
              <a:rPr lang="sr-Latn-CS" altLang="en-US" sz="2000">
                <a:latin typeface="Times New Roman" pitchFamily="18" charset="0"/>
              </a:rPr>
              <a:t>(plexus sacralis).</a:t>
            </a:r>
            <a:endParaRPr lang="sr-Cyrl-CS" altLang="en-US" sz="200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000">
                <a:latin typeface="Times New Roman" pitchFamily="18" charset="0"/>
              </a:rPr>
              <a:t>     </a:t>
            </a:r>
            <a:r>
              <a:rPr lang="sr-Cyrl-CS" altLang="en-US" sz="2000" b="1">
                <a:latin typeface="Times New Roman" pitchFamily="18" charset="0"/>
              </a:rPr>
              <a:t>Функција</a:t>
            </a:r>
            <a:r>
              <a:rPr lang="sr-Cyrl-CS" altLang="en-US" sz="2000">
                <a:latin typeface="Times New Roman" pitchFamily="18" charset="0"/>
              </a:rPr>
              <a:t>: екстензор и спољашњи ротатор бута</a:t>
            </a:r>
            <a:endParaRPr lang="sr-Latn-CS" altLang="en-US" sz="20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 l="8083" r="38460" b="39026"/>
          <a:stretch>
            <a:fillRect/>
          </a:stretch>
        </p:blipFill>
        <p:spPr bwMode="auto">
          <a:xfrm>
            <a:off x="684213" y="200025"/>
            <a:ext cx="7780337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 l="7492" r="37389" b="37352"/>
          <a:stretch>
            <a:fillRect/>
          </a:stretch>
        </p:blipFill>
        <p:spPr bwMode="auto">
          <a:xfrm>
            <a:off x="755650" y="4763"/>
            <a:ext cx="8029575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 l="7640" r="37869" b="37549"/>
          <a:stretch>
            <a:fillRect/>
          </a:stretch>
        </p:blipFill>
        <p:spPr bwMode="auto">
          <a:xfrm>
            <a:off x="611188" y="26988"/>
            <a:ext cx="7939087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52400"/>
            <a:ext cx="8229600" cy="715963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rgbClr val="A50021"/>
                </a:solidFill>
              </a:rPr>
              <a:t>Мишићно-фасцијални простори предњег предела бута</a:t>
            </a:r>
          </a:p>
        </p:txBody>
      </p:sp>
      <p:sp>
        <p:nvSpPr>
          <p:cNvPr id="88067" name="Text Box 5"/>
          <p:cNvSpPr txBox="1">
            <a:spLocks noChangeArrowheads="1"/>
          </p:cNvSpPr>
          <p:nvPr/>
        </p:nvSpPr>
        <p:spPr bwMode="auto">
          <a:xfrm>
            <a:off x="3352800" y="1524000"/>
            <a:ext cx="4191000" cy="457200"/>
          </a:xfrm>
          <a:prstGeom prst="rect">
            <a:avLst/>
          </a:prstGeom>
          <a:solidFill>
            <a:srgbClr val="FFE5B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sz="2400" b="1">
                <a:solidFill>
                  <a:srgbClr val="000066"/>
                </a:solidFill>
                <a:latin typeface="Comic Sans MS" pitchFamily="66" charset="0"/>
              </a:rPr>
              <a:t>Trigonum femorale-Scarpa</a:t>
            </a:r>
            <a:endParaRPr lang="en-US" altLang="en-US" sz="24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8068" name="Text Box 6"/>
          <p:cNvSpPr txBox="1">
            <a:spLocks noChangeArrowheads="1"/>
          </p:cNvSpPr>
          <p:nvPr/>
        </p:nvSpPr>
        <p:spPr bwMode="auto">
          <a:xfrm>
            <a:off x="3505200" y="2133600"/>
            <a:ext cx="56388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 sz="2000" b="1" i="1">
                <a:solidFill>
                  <a:srgbClr val="000066"/>
                </a:solidFill>
                <a:latin typeface="Comic Sans MS" pitchFamily="66" charset="0"/>
              </a:rPr>
              <a:t>Зидови:</a:t>
            </a:r>
          </a:p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000066"/>
                </a:solidFill>
              </a:rPr>
              <a:t>Спољашњи</a:t>
            </a:r>
            <a:r>
              <a:rPr lang="sr-Cyrl-CS" altLang="en-US" sz="2000" b="1" i="1">
                <a:solidFill>
                  <a:srgbClr val="000066"/>
                </a:solidFill>
              </a:rPr>
              <a:t> </a:t>
            </a:r>
            <a:r>
              <a:rPr lang="sr-Latn-CS" altLang="en-US" sz="2000" b="1" i="1">
                <a:solidFill>
                  <a:srgbClr val="000066"/>
                </a:solidFill>
              </a:rPr>
              <a:t>- m. sartorius</a:t>
            </a:r>
          </a:p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000066"/>
                </a:solidFill>
              </a:rPr>
              <a:t>Унутрашњи</a:t>
            </a:r>
            <a:r>
              <a:rPr lang="sr-Cyrl-CS" altLang="en-US" sz="2000" b="1" i="1">
                <a:solidFill>
                  <a:srgbClr val="000066"/>
                </a:solidFill>
              </a:rPr>
              <a:t> </a:t>
            </a:r>
            <a:r>
              <a:rPr lang="sr-Latn-CS" altLang="en-US" sz="2000" b="1" i="1">
                <a:solidFill>
                  <a:srgbClr val="000066"/>
                </a:solidFill>
              </a:rPr>
              <a:t>- m. adductor longus</a:t>
            </a:r>
          </a:p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000066"/>
                </a:solidFill>
              </a:rPr>
              <a:t>Горњи (база</a:t>
            </a:r>
            <a:r>
              <a:rPr lang="sr-Latn-CS" altLang="en-US" sz="2000" i="1">
                <a:solidFill>
                  <a:srgbClr val="000066"/>
                </a:solidFill>
              </a:rPr>
              <a:t>) </a:t>
            </a:r>
            <a:r>
              <a:rPr lang="sr-Latn-CS" altLang="en-US" sz="2000" b="1" i="1">
                <a:solidFill>
                  <a:srgbClr val="000066"/>
                </a:solidFill>
              </a:rPr>
              <a:t>- hiatus subinguinalis</a:t>
            </a:r>
          </a:p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000066"/>
                </a:solidFill>
              </a:rPr>
              <a:t>Задњи (дно)</a:t>
            </a:r>
            <a:r>
              <a:rPr lang="sr-Cyrl-CS" altLang="en-US" sz="2000" b="1" i="1">
                <a:solidFill>
                  <a:srgbClr val="000066"/>
                </a:solidFill>
              </a:rPr>
              <a:t> - </a:t>
            </a:r>
            <a:r>
              <a:rPr lang="sr-Latn-CS" altLang="en-US" sz="2000" b="1" i="1">
                <a:solidFill>
                  <a:srgbClr val="000066"/>
                </a:solidFill>
              </a:rPr>
              <a:t>m. Iliopsoas et m. pectineus</a:t>
            </a:r>
          </a:p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000066"/>
                </a:solidFill>
              </a:rPr>
              <a:t>Предњи</a:t>
            </a:r>
            <a:r>
              <a:rPr lang="sr-Latn-CS" altLang="en-US" sz="2000" i="1">
                <a:solidFill>
                  <a:srgbClr val="000066"/>
                </a:solidFill>
              </a:rPr>
              <a:t> </a:t>
            </a:r>
            <a:r>
              <a:rPr lang="sr-Latn-CS" altLang="en-US" sz="2000" b="1" i="1">
                <a:solidFill>
                  <a:srgbClr val="000066"/>
                </a:solidFill>
              </a:rPr>
              <a:t>- fascia lata</a:t>
            </a:r>
            <a:endParaRPr lang="en-US" altLang="en-US" sz="2000" b="1" i="1">
              <a:solidFill>
                <a:srgbClr val="000066"/>
              </a:solidFill>
            </a:endParaRPr>
          </a:p>
        </p:txBody>
      </p:sp>
      <p:sp>
        <p:nvSpPr>
          <p:cNvPr id="88069" name="Text Box 7"/>
          <p:cNvSpPr txBox="1">
            <a:spLocks noChangeArrowheads="1"/>
          </p:cNvSpPr>
          <p:nvPr/>
        </p:nvSpPr>
        <p:spPr bwMode="auto">
          <a:xfrm>
            <a:off x="3429000" y="5029200"/>
            <a:ext cx="4876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 b="1" i="1">
                <a:solidFill>
                  <a:srgbClr val="000066"/>
                </a:solidFill>
                <a:latin typeface="Comic Sans MS" pitchFamily="66" charset="0"/>
              </a:rPr>
              <a:t>Садржај:</a:t>
            </a:r>
            <a:r>
              <a:rPr lang="sr-Cyrl-CS" altLang="en-US" b="1" i="1">
                <a:solidFill>
                  <a:srgbClr val="000066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sr-Latn-CS" altLang="en-US" b="1" i="1">
                <a:solidFill>
                  <a:srgbClr val="000066"/>
                </a:solidFill>
              </a:rPr>
              <a:t>        </a:t>
            </a:r>
            <a:r>
              <a:rPr lang="sr-Latn-CS" altLang="en-US" b="1" i="1">
                <a:solidFill>
                  <a:srgbClr val="0000CC"/>
                </a:solidFill>
              </a:rPr>
              <a:t>n.</a:t>
            </a:r>
            <a:r>
              <a:rPr lang="sr-Latn-CS" altLang="en-US" b="1" i="1">
                <a:solidFill>
                  <a:srgbClr val="000066"/>
                </a:solidFill>
              </a:rPr>
              <a:t> femoralis   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Latn-CS" altLang="en-US" b="1" i="1">
                <a:solidFill>
                  <a:srgbClr val="000066"/>
                </a:solidFill>
              </a:rPr>
              <a:t>        </a:t>
            </a:r>
            <a:r>
              <a:rPr lang="sr-Latn-CS" altLang="en-US" b="1" i="1">
                <a:solidFill>
                  <a:srgbClr val="0000CC"/>
                </a:solidFill>
              </a:rPr>
              <a:t>a.</a:t>
            </a:r>
            <a:r>
              <a:rPr lang="sr-Latn-CS" altLang="en-US" b="1" i="1">
                <a:solidFill>
                  <a:srgbClr val="000066"/>
                </a:solidFill>
              </a:rPr>
              <a:t> femoralis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Latn-CS" altLang="en-US" b="1" i="1">
                <a:solidFill>
                  <a:srgbClr val="000066"/>
                </a:solidFill>
              </a:rPr>
              <a:t>        </a:t>
            </a:r>
            <a:r>
              <a:rPr lang="sr-Latn-CS" altLang="en-US" b="1" i="1">
                <a:solidFill>
                  <a:srgbClr val="0000CC"/>
                </a:solidFill>
              </a:rPr>
              <a:t>v.</a:t>
            </a:r>
            <a:r>
              <a:rPr lang="sr-Latn-CS" altLang="en-US" b="1" i="1">
                <a:solidFill>
                  <a:srgbClr val="000066"/>
                </a:solidFill>
              </a:rPr>
              <a:t> femoralis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Latn-CS" altLang="en-US" b="1" i="1">
                <a:solidFill>
                  <a:srgbClr val="000066"/>
                </a:solidFill>
              </a:rPr>
              <a:t>nody lymphoidei </a:t>
            </a:r>
            <a:r>
              <a:rPr lang="sr-Latn-CS" altLang="en-US" b="1" i="1">
                <a:solidFill>
                  <a:srgbClr val="0000CC"/>
                </a:solidFill>
              </a:rPr>
              <a:t>i</a:t>
            </a:r>
            <a:r>
              <a:rPr lang="sr-Latn-CS" altLang="en-US" b="1" i="1">
                <a:solidFill>
                  <a:srgbClr val="000066"/>
                </a:solidFill>
              </a:rPr>
              <a:t>nguinales </a:t>
            </a:r>
            <a:r>
              <a:rPr lang="sr-Latn-CS" altLang="en-US" b="1" i="1">
                <a:solidFill>
                  <a:srgbClr val="0000CC"/>
                </a:solidFill>
              </a:rPr>
              <a:t>p</a:t>
            </a:r>
            <a:r>
              <a:rPr lang="sr-Latn-CS" altLang="en-US" b="1" i="1">
                <a:solidFill>
                  <a:srgbClr val="000066"/>
                </a:solidFill>
              </a:rPr>
              <a:t>rofundi</a:t>
            </a:r>
            <a:endParaRPr lang="en-US" altLang="en-US" b="1" i="1">
              <a:solidFill>
                <a:srgbClr val="000066"/>
              </a:solidFill>
            </a:endParaRPr>
          </a:p>
        </p:txBody>
      </p:sp>
      <p:sp>
        <p:nvSpPr>
          <p:cNvPr id="88070" name="Text Box 8"/>
          <p:cNvSpPr txBox="1">
            <a:spLocks noChangeArrowheads="1"/>
          </p:cNvSpPr>
          <p:nvPr/>
        </p:nvSpPr>
        <p:spPr bwMode="auto">
          <a:xfrm>
            <a:off x="5867400" y="5715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b="1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n.a.v.ip</a:t>
            </a:r>
            <a:endParaRPr lang="en-US" altLang="en-US" b="1" i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8071" name="Oval 9"/>
          <p:cNvSpPr>
            <a:spLocks noChangeArrowheads="1"/>
          </p:cNvSpPr>
          <p:nvPr/>
        </p:nvSpPr>
        <p:spPr bwMode="auto">
          <a:xfrm>
            <a:off x="5715000" y="5638800"/>
            <a:ext cx="1295400" cy="533400"/>
          </a:xfrm>
          <a:prstGeom prst="ellipse">
            <a:avLst/>
          </a:prstGeom>
          <a:noFill/>
          <a:ln w="28575" cmpd="sng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88072" name="Oval 10"/>
          <p:cNvSpPr>
            <a:spLocks noChangeArrowheads="1"/>
          </p:cNvSpPr>
          <p:nvPr/>
        </p:nvSpPr>
        <p:spPr bwMode="auto">
          <a:xfrm>
            <a:off x="8077200" y="2438400"/>
            <a:ext cx="838200" cy="609600"/>
          </a:xfrm>
          <a:prstGeom prst="ellipse">
            <a:avLst/>
          </a:prstGeom>
          <a:noFill/>
          <a:ln w="28575" cmpd="sng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pic>
        <p:nvPicPr>
          <p:cNvPr id="88073" name="Picture 4" descr="scan00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914400"/>
            <a:ext cx="3379788" cy="5459413"/>
          </a:xfrm>
          <a:noFill/>
          <a:ln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8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8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500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8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 autoUpdateAnimBg="0"/>
      <p:bldP spid="88070" grpId="0" autoUpdateAnimBg="0"/>
      <p:bldP spid="88072" grpId="0" animBg="1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ChangeArrowheads="1"/>
          </p:cNvSpPr>
          <p:nvPr/>
        </p:nvSpPr>
        <p:spPr bwMode="auto">
          <a:xfrm>
            <a:off x="0" y="5867400"/>
            <a:ext cx="3429000" cy="7620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89091" name="Text Box 4"/>
          <p:cNvSpPr txBox="1">
            <a:spLocks noChangeArrowheads="1"/>
          </p:cNvSpPr>
          <p:nvPr/>
        </p:nvSpPr>
        <p:spPr bwMode="auto">
          <a:xfrm>
            <a:off x="2667000" y="152400"/>
            <a:ext cx="441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Latn-CS" altLang="en-US" sz="3200" b="1">
                <a:solidFill>
                  <a:srgbClr val="000066"/>
                </a:solidFill>
                <a:latin typeface="Comic Sans MS" pitchFamily="66" charset="0"/>
              </a:rPr>
              <a:t>Hiatus subinguinalis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Latn-CS" altLang="en-US" sz="2400" b="1">
                <a:solidFill>
                  <a:srgbClr val="000066"/>
                </a:solidFill>
                <a:latin typeface="Comic Sans MS" pitchFamily="66" charset="0"/>
              </a:rPr>
              <a:t>    </a:t>
            </a:r>
            <a:r>
              <a:rPr lang="sr-Cyrl-CS" altLang="en-US" sz="2400" b="1">
                <a:solidFill>
                  <a:srgbClr val="000066"/>
                </a:solidFill>
                <a:latin typeface="Comic Sans MS" pitchFamily="66" charset="0"/>
              </a:rPr>
              <a:t>“улазна вратa бутa</a:t>
            </a:r>
            <a:r>
              <a:rPr lang="sr-Latn-CS" altLang="en-US" sz="2400" b="1">
                <a:solidFill>
                  <a:srgbClr val="000066"/>
                </a:solidFill>
                <a:latin typeface="Comic Sans MS" pitchFamily="66" charset="0"/>
              </a:rPr>
              <a:t>”</a:t>
            </a:r>
            <a:endParaRPr lang="en-US" altLang="en-US" sz="24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9092" name="Text Box 8"/>
          <p:cNvSpPr txBox="1">
            <a:spLocks noChangeArrowheads="1"/>
          </p:cNvSpPr>
          <p:nvPr/>
        </p:nvSpPr>
        <p:spPr bwMode="auto">
          <a:xfrm>
            <a:off x="0" y="990600"/>
            <a:ext cx="5181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sr-Cyrl-CS" altLang="en-US">
                <a:solidFill>
                  <a:srgbClr val="800000"/>
                </a:solidFill>
              </a:rPr>
              <a:t>Ограничава: </a:t>
            </a:r>
            <a:r>
              <a:rPr lang="sr-Cyrl-CS" altLang="en-US" i="1">
                <a:solidFill>
                  <a:srgbClr val="800000"/>
                </a:solidFill>
              </a:rPr>
              <a:t>напред </a:t>
            </a:r>
            <a:r>
              <a:rPr lang="sr-Latn-CS" altLang="en-US">
                <a:solidFill>
                  <a:srgbClr val="800000"/>
                </a:solidFill>
              </a:rPr>
              <a:t>– </a:t>
            </a:r>
            <a:r>
              <a:rPr lang="sr-Latn-CS" altLang="en-US" b="1">
                <a:solidFill>
                  <a:srgbClr val="800000"/>
                </a:solidFill>
              </a:rPr>
              <a:t>lig.inguinale;</a:t>
            </a:r>
            <a:r>
              <a:rPr lang="sr-Latn-CS" altLang="en-US">
                <a:solidFill>
                  <a:srgbClr val="800000"/>
                </a:solidFill>
              </a:rPr>
              <a:t>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sr-Latn-CS" altLang="en-US">
                <a:solidFill>
                  <a:srgbClr val="800000"/>
                </a:solidFill>
              </a:rPr>
              <a:t>                    </a:t>
            </a:r>
            <a:r>
              <a:rPr lang="sr-Cyrl-CS" altLang="en-US" i="1">
                <a:solidFill>
                  <a:srgbClr val="800000"/>
                </a:solidFill>
              </a:rPr>
              <a:t>позади</a:t>
            </a:r>
            <a:r>
              <a:rPr lang="sr-Latn-CS" altLang="en-US">
                <a:solidFill>
                  <a:srgbClr val="800000"/>
                </a:solidFill>
              </a:rPr>
              <a:t> – </a:t>
            </a:r>
            <a:r>
              <a:rPr lang="sr-Latn-CS" altLang="en-US" b="1">
                <a:solidFill>
                  <a:srgbClr val="800000"/>
                </a:solidFill>
              </a:rPr>
              <a:t>prednja ivica os coxae</a:t>
            </a:r>
            <a:endParaRPr lang="en-US" altLang="en-US" b="1">
              <a:solidFill>
                <a:srgbClr val="800000"/>
              </a:solidFill>
            </a:endParaRPr>
          </a:p>
        </p:txBody>
      </p:sp>
      <p:sp>
        <p:nvSpPr>
          <p:cNvPr id="89093" name="Rectangle 11"/>
          <p:cNvSpPr>
            <a:spLocks noChangeArrowheads="1"/>
          </p:cNvSpPr>
          <p:nvPr/>
        </p:nvSpPr>
        <p:spPr bwMode="auto">
          <a:xfrm>
            <a:off x="609600" y="21336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b="1">
                <a:solidFill>
                  <a:srgbClr val="000066"/>
                </a:solidFill>
              </a:rPr>
              <a:t>Lacuna musculorum:</a:t>
            </a:r>
          </a:p>
          <a:p>
            <a:r>
              <a:rPr lang="sr-Latn-CS" altLang="en-US" b="1">
                <a:solidFill>
                  <a:srgbClr val="000066"/>
                </a:solidFill>
              </a:rPr>
              <a:t>  - n. cutaneus femoris lateralis</a:t>
            </a:r>
          </a:p>
          <a:p>
            <a:r>
              <a:rPr lang="sr-Latn-CS" altLang="en-US" b="1">
                <a:solidFill>
                  <a:srgbClr val="000066"/>
                </a:solidFill>
              </a:rPr>
              <a:t>  - m. iliopsoas</a:t>
            </a:r>
          </a:p>
          <a:p>
            <a:r>
              <a:rPr lang="sr-Latn-CS" altLang="en-US" b="1">
                <a:solidFill>
                  <a:srgbClr val="000066"/>
                </a:solidFill>
              </a:rPr>
              <a:t>  - n. femoralis</a:t>
            </a:r>
            <a:endParaRPr lang="en-US" altLang="en-US" b="1">
              <a:solidFill>
                <a:srgbClr val="000066"/>
              </a:solidFill>
            </a:endParaRPr>
          </a:p>
        </p:txBody>
      </p:sp>
      <p:sp>
        <p:nvSpPr>
          <p:cNvPr id="89094" name="Rectangle 12"/>
          <p:cNvSpPr>
            <a:spLocks noChangeArrowheads="1"/>
          </p:cNvSpPr>
          <p:nvPr/>
        </p:nvSpPr>
        <p:spPr bwMode="auto">
          <a:xfrm>
            <a:off x="609600" y="35052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b="1">
                <a:solidFill>
                  <a:srgbClr val="800000"/>
                </a:solidFill>
              </a:rPr>
              <a:t>Lacuna vasorum:</a:t>
            </a:r>
          </a:p>
          <a:p>
            <a:r>
              <a:rPr lang="sr-Latn-CS" altLang="en-US" b="1">
                <a:solidFill>
                  <a:srgbClr val="800000"/>
                </a:solidFill>
              </a:rPr>
              <a:t>  - a.femoralis</a:t>
            </a:r>
          </a:p>
          <a:p>
            <a:r>
              <a:rPr lang="sr-Latn-CS" altLang="en-US" b="1">
                <a:solidFill>
                  <a:srgbClr val="800000"/>
                </a:solidFill>
              </a:rPr>
              <a:t>  - v.femoralis</a:t>
            </a:r>
          </a:p>
          <a:p>
            <a:r>
              <a:rPr lang="sr-Latn-CS" altLang="en-US" b="1">
                <a:solidFill>
                  <a:srgbClr val="800000"/>
                </a:solidFill>
              </a:rPr>
              <a:t>  - duboki limfni sudovi</a:t>
            </a:r>
            <a:endParaRPr lang="en-US" altLang="en-US" b="1">
              <a:solidFill>
                <a:srgbClr val="800000"/>
              </a:solidFill>
            </a:endParaRPr>
          </a:p>
        </p:txBody>
      </p:sp>
      <p:pic>
        <p:nvPicPr>
          <p:cNvPr id="89095" name="Picture 3" descr="Regio femoris an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48400" y="1447800"/>
            <a:ext cx="1905000" cy="54102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9144000" cy="563563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sr-Cyrl-CS" altLang="en-US" sz="2400" b="1">
                <a:solidFill>
                  <a:srgbClr val="800000"/>
                </a:solidFill>
                <a:latin typeface="Comic Sans MS" pitchFamily="66" charset="0"/>
              </a:rPr>
              <a:t>Медијални део </a:t>
            </a:r>
            <a:r>
              <a:rPr lang="sr-Latn-CS" altLang="en-US" sz="2400" b="1">
                <a:solidFill>
                  <a:srgbClr val="800000"/>
                </a:solidFill>
                <a:latin typeface="Comic Sans MS" pitchFamily="66" charset="0"/>
              </a:rPr>
              <a:t>lacuna-e vasorum </a:t>
            </a:r>
            <a:r>
              <a:rPr lang="sr-Latn-CS" altLang="en-US" sz="2400" b="1">
                <a:solidFill>
                  <a:srgbClr val="800000"/>
                </a:solidFill>
                <a:cs typeface="Arial" pitchFamily="34" charset="0"/>
              </a:rPr>
              <a:t>→</a:t>
            </a:r>
            <a:r>
              <a:rPr lang="sr-Latn-CS" altLang="en-US" sz="3200" b="1">
                <a:solidFill>
                  <a:srgbClr val="800000"/>
                </a:solidFill>
                <a:latin typeface="Comic Sans MS" pitchFamily="66" charset="0"/>
              </a:rPr>
              <a:t> Anulus femoralis</a:t>
            </a:r>
            <a:endParaRPr lang="en-US" altLang="en-US" sz="32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90115" name="Text Box 4"/>
          <p:cNvSpPr txBox="1">
            <a:spLocks noChangeArrowheads="1"/>
          </p:cNvSpPr>
          <p:nvPr/>
        </p:nvSpPr>
        <p:spPr bwMode="auto">
          <a:xfrm>
            <a:off x="914400" y="990600"/>
            <a:ext cx="75438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400" b="1">
                <a:solidFill>
                  <a:srgbClr val="800000"/>
                </a:solidFill>
                <a:latin typeface="Comic Sans MS" pitchFamily="66" charset="0"/>
              </a:rPr>
              <a:t>Границе</a:t>
            </a:r>
            <a:r>
              <a:rPr lang="sr-Latn-CS" altLang="en-US" sz="2400" b="1">
                <a:solidFill>
                  <a:srgbClr val="800000"/>
                </a:solidFill>
                <a:latin typeface="Comic Sans MS" pitchFamily="66" charset="0"/>
              </a:rPr>
              <a:t>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i="1">
                <a:solidFill>
                  <a:srgbClr val="006600"/>
                </a:solidFill>
              </a:rPr>
              <a:t>Напред </a:t>
            </a:r>
            <a:r>
              <a:rPr lang="sr-Latn-CS" altLang="en-US" sz="2000" i="1">
                <a:solidFill>
                  <a:srgbClr val="006600"/>
                </a:solidFill>
              </a:rPr>
              <a:t>– </a:t>
            </a:r>
            <a:r>
              <a:rPr lang="sr-Latn-CS" altLang="en-US" sz="2000" b="1">
                <a:solidFill>
                  <a:srgbClr val="006600"/>
                </a:solidFill>
              </a:rPr>
              <a:t>lig. inguinale (Pouparti)</a:t>
            </a:r>
            <a:r>
              <a:rPr lang="sr-Latn-CS" altLang="en-US" sz="2000" i="1">
                <a:solidFill>
                  <a:srgbClr val="800000"/>
                </a:solidFill>
              </a:rPr>
              <a:t>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i="1">
                <a:solidFill>
                  <a:srgbClr val="FF0000"/>
                </a:solidFill>
              </a:rPr>
              <a:t>Позади</a:t>
            </a:r>
            <a:r>
              <a:rPr lang="sr-Latn-CS" altLang="en-US" sz="2000" i="1">
                <a:solidFill>
                  <a:srgbClr val="800000"/>
                </a:solidFill>
              </a:rPr>
              <a:t> </a:t>
            </a:r>
            <a:r>
              <a:rPr lang="sr-Latn-CS" altLang="en-US" sz="2000" i="1">
                <a:solidFill>
                  <a:srgbClr val="FF0000"/>
                </a:solidFill>
              </a:rPr>
              <a:t>– </a:t>
            </a:r>
            <a:r>
              <a:rPr lang="sr-Latn-CS" altLang="en-US" sz="2000" b="1">
                <a:solidFill>
                  <a:srgbClr val="FF0000"/>
                </a:solidFill>
              </a:rPr>
              <a:t>lig. pectineale (Cooperi)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i="1">
                <a:solidFill>
                  <a:srgbClr val="3333FF"/>
                </a:solidFill>
              </a:rPr>
              <a:t>Споља</a:t>
            </a:r>
            <a:r>
              <a:rPr lang="sr-Cyrl-CS" altLang="en-US" sz="2000" i="1">
                <a:solidFill>
                  <a:srgbClr val="800000"/>
                </a:solidFill>
              </a:rPr>
              <a:t> </a:t>
            </a:r>
            <a:r>
              <a:rPr lang="sr-Latn-CS" altLang="en-US" sz="2000" i="1">
                <a:solidFill>
                  <a:srgbClr val="3333FF"/>
                </a:solidFill>
              </a:rPr>
              <a:t>– </a:t>
            </a:r>
            <a:r>
              <a:rPr lang="sr-Latn-CS" altLang="en-US" sz="2000" b="1">
                <a:solidFill>
                  <a:srgbClr val="3333FF"/>
                </a:solidFill>
              </a:rPr>
              <a:t>v. femoralis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i="1">
                <a:solidFill>
                  <a:srgbClr val="CC00FF"/>
                </a:solidFill>
              </a:rPr>
              <a:t>Унутра</a:t>
            </a:r>
            <a:r>
              <a:rPr lang="sr-Latn-CS" altLang="en-US" sz="2000" i="1">
                <a:solidFill>
                  <a:srgbClr val="CC00FF"/>
                </a:solidFill>
              </a:rPr>
              <a:t> – </a:t>
            </a:r>
            <a:r>
              <a:rPr lang="sr-Latn-CS" altLang="en-US" sz="2000" b="1">
                <a:solidFill>
                  <a:srgbClr val="CC00FF"/>
                </a:solidFill>
              </a:rPr>
              <a:t>lig. lacunare (Gimbernat)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i="1">
                <a:solidFill>
                  <a:srgbClr val="800000"/>
                </a:solidFill>
              </a:rPr>
              <a:t>Дно, покривен је са трбушне стране </a:t>
            </a:r>
            <a:r>
              <a:rPr lang="sr-Latn-CS" altLang="en-US" sz="2000" i="1">
                <a:solidFill>
                  <a:srgbClr val="800000"/>
                </a:solidFill>
              </a:rPr>
              <a:t>– </a:t>
            </a:r>
            <a:r>
              <a:rPr lang="sr-Latn-CS" altLang="en-US" sz="2000" b="1">
                <a:solidFill>
                  <a:srgbClr val="800000"/>
                </a:solidFill>
              </a:rPr>
              <a:t>septum femorale (Clocquet)</a:t>
            </a:r>
            <a:endParaRPr lang="sr-Cyrl-CS" altLang="en-US" sz="2000" b="1">
              <a:solidFill>
                <a:srgbClr val="800000"/>
              </a:solidFill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 b="1">
                <a:solidFill>
                  <a:srgbClr val="800000"/>
                </a:solidFill>
              </a:rPr>
              <a:t>Садржај:</a:t>
            </a:r>
            <a:r>
              <a:rPr lang="sr-Latn-CS" altLang="en-US" sz="2000" b="1">
                <a:solidFill>
                  <a:srgbClr val="800000"/>
                </a:solidFill>
              </a:rPr>
              <a:t>  a. femoralis </a:t>
            </a:r>
            <a:r>
              <a:rPr lang="sr-Cyrl-CS" altLang="en-US" sz="2000" b="1">
                <a:solidFill>
                  <a:srgbClr val="800000"/>
                </a:solidFill>
              </a:rPr>
              <a:t>споља и  </a:t>
            </a:r>
            <a:r>
              <a:rPr lang="sr-Latn-CS" altLang="en-US" sz="2000" b="1">
                <a:solidFill>
                  <a:srgbClr val="800000"/>
                </a:solidFill>
              </a:rPr>
              <a:t>v. femoralis </a:t>
            </a:r>
            <a:r>
              <a:rPr lang="sr-Cyrl-CS" altLang="en-US" sz="2000" b="1">
                <a:solidFill>
                  <a:srgbClr val="800000"/>
                </a:solidFill>
              </a:rPr>
              <a:t>унутра</a:t>
            </a:r>
            <a:endParaRPr lang="en-US" altLang="en-US" sz="2000" b="1">
              <a:solidFill>
                <a:srgbClr val="800000"/>
              </a:solidFill>
            </a:endParaRPr>
          </a:p>
        </p:txBody>
      </p:sp>
      <p:sp>
        <p:nvSpPr>
          <p:cNvPr id="90116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3962400" cy="5794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3200" b="1">
                <a:solidFill>
                  <a:srgbClr val="990033"/>
                </a:solidFill>
                <a:latin typeface="Comic Sans MS" pitchFamily="66" charset="0"/>
              </a:rPr>
              <a:t>Canalis femoralis</a:t>
            </a:r>
            <a:endParaRPr lang="en-US" altLang="en-US" sz="3200" b="1">
              <a:solidFill>
                <a:srgbClr val="990033"/>
              </a:solidFill>
              <a:latin typeface="Comic Sans MS" pitchFamily="66" charset="0"/>
            </a:endParaRPr>
          </a:p>
        </p:txBody>
      </p:sp>
      <p:sp>
        <p:nvSpPr>
          <p:cNvPr id="90117" name="Text Box 11"/>
          <p:cNvSpPr txBox="1">
            <a:spLocks noChangeArrowheads="1"/>
          </p:cNvSpPr>
          <p:nvPr/>
        </p:nvSpPr>
        <p:spPr bwMode="auto">
          <a:xfrm>
            <a:off x="3429000" y="6156325"/>
            <a:ext cx="518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 sz="2000" i="1">
                <a:solidFill>
                  <a:srgbClr val="990033"/>
                </a:solidFill>
              </a:rPr>
              <a:t>Садржај: </a:t>
            </a:r>
            <a:r>
              <a:rPr lang="sr-Latn-CS" altLang="en-US" sz="2000" i="1">
                <a:solidFill>
                  <a:srgbClr val="990033"/>
                </a:solidFill>
              </a:rPr>
              <a:t>Nodus lymphticus inguinalis profundus (Rosenm</a:t>
            </a:r>
            <a:r>
              <a:rPr lang="en-US" altLang="en-US" sz="2000" i="1">
                <a:solidFill>
                  <a:srgbClr val="990033"/>
                </a:solidFill>
                <a:cs typeface="Arial" pitchFamily="34" charset="0"/>
              </a:rPr>
              <a:t>ü</a:t>
            </a:r>
            <a:r>
              <a:rPr lang="sr-Latn-CS" altLang="en-US" sz="2000" i="1">
                <a:solidFill>
                  <a:srgbClr val="990033"/>
                </a:solidFill>
                <a:cs typeface="Arial" pitchFamily="34" charset="0"/>
              </a:rPr>
              <a:t>ller)</a:t>
            </a:r>
            <a:endParaRPr lang="en-US" altLang="en-US" sz="2000" i="1">
              <a:solidFill>
                <a:srgbClr val="990033"/>
              </a:solidFill>
              <a:cs typeface="Arial" pitchFamily="34" charset="0"/>
            </a:endParaRPr>
          </a:p>
        </p:txBody>
      </p:sp>
      <p:sp>
        <p:nvSpPr>
          <p:cNvPr id="90118" name="Text Box 12"/>
          <p:cNvSpPr txBox="1">
            <a:spLocks noChangeArrowheads="1"/>
          </p:cNvSpPr>
          <p:nvPr/>
        </p:nvSpPr>
        <p:spPr bwMode="auto">
          <a:xfrm>
            <a:off x="0" y="44196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altLang="en-US" sz="2000" i="1">
                <a:solidFill>
                  <a:srgbClr val="990033"/>
                </a:solidFill>
              </a:rPr>
              <a:t>База</a:t>
            </a:r>
            <a:r>
              <a:rPr lang="sr-Cyrl-CS" altLang="en-US" sz="2000">
                <a:solidFill>
                  <a:srgbClr val="990033"/>
                </a:solidFill>
              </a:rPr>
              <a:t>: </a:t>
            </a:r>
            <a:r>
              <a:rPr lang="sr-Latn-CS" altLang="en-US" sz="2400" b="1">
                <a:solidFill>
                  <a:srgbClr val="990033"/>
                </a:solidFill>
                <a:latin typeface="Comic Sans MS" pitchFamily="66" charset="0"/>
              </a:rPr>
              <a:t>anulus femoralis</a:t>
            </a:r>
          </a:p>
          <a:p>
            <a:r>
              <a:rPr lang="sr-Cyrl-CS" altLang="en-US" sz="2000" i="1">
                <a:solidFill>
                  <a:srgbClr val="990033"/>
                </a:solidFill>
              </a:rPr>
              <a:t>Врх</a:t>
            </a:r>
            <a:r>
              <a:rPr lang="sr-Latn-CS" altLang="en-US" sz="2000">
                <a:solidFill>
                  <a:srgbClr val="990033"/>
                </a:solidFill>
              </a:rPr>
              <a:t>: </a:t>
            </a:r>
            <a:r>
              <a:rPr lang="sr-Cyrl-CS" altLang="en-US" sz="2000">
                <a:solidFill>
                  <a:srgbClr val="990033"/>
                </a:solidFill>
              </a:rPr>
              <a:t>допире до </a:t>
            </a:r>
            <a:r>
              <a:rPr lang="sr-Latn-CS" altLang="en-US" sz="2000">
                <a:solidFill>
                  <a:srgbClr val="990033"/>
                </a:solidFill>
              </a:rPr>
              <a:t>fossae ovalis  </a:t>
            </a:r>
            <a:endParaRPr lang="sr-Cyrl-CS" altLang="en-US" sz="2000">
              <a:solidFill>
                <a:srgbClr val="990033"/>
              </a:solidFill>
            </a:endParaRPr>
          </a:p>
          <a:p>
            <a:r>
              <a:rPr lang="sr-Cyrl-CS" altLang="en-US" sz="2000" i="1">
                <a:solidFill>
                  <a:srgbClr val="990033"/>
                </a:solidFill>
              </a:rPr>
              <a:t>спољашњи зид</a:t>
            </a:r>
            <a:r>
              <a:rPr lang="sr-Cyrl-CS" altLang="en-US" sz="2000">
                <a:solidFill>
                  <a:srgbClr val="990033"/>
                </a:solidFill>
              </a:rPr>
              <a:t>: </a:t>
            </a:r>
            <a:r>
              <a:rPr lang="sr-Latn-CS" altLang="en-US" sz="2000">
                <a:solidFill>
                  <a:srgbClr val="990033"/>
                </a:solidFill>
              </a:rPr>
              <a:t>v. femoralis   </a:t>
            </a:r>
            <a:endParaRPr lang="sr-Cyrl-CS" altLang="en-US" sz="2000">
              <a:solidFill>
                <a:srgbClr val="990033"/>
              </a:solidFill>
            </a:endParaRPr>
          </a:p>
          <a:p>
            <a:r>
              <a:rPr lang="sr-Cyrl-CS" altLang="en-US" sz="2000" i="1">
                <a:solidFill>
                  <a:srgbClr val="990033"/>
                </a:solidFill>
              </a:rPr>
              <a:t>задњи зид</a:t>
            </a:r>
            <a:r>
              <a:rPr lang="sr-Cyrl-CS" altLang="en-US" sz="2000">
                <a:solidFill>
                  <a:srgbClr val="990033"/>
                </a:solidFill>
              </a:rPr>
              <a:t>: </a:t>
            </a:r>
            <a:r>
              <a:rPr lang="sr-Latn-CS" altLang="en-US" sz="2000">
                <a:solidFill>
                  <a:srgbClr val="990033"/>
                </a:solidFill>
              </a:rPr>
              <a:t>fascia pectinea </a:t>
            </a:r>
            <a:endParaRPr lang="sr-Cyrl-CS" altLang="en-US" sz="2000">
              <a:solidFill>
                <a:srgbClr val="990033"/>
              </a:solidFill>
            </a:endParaRPr>
          </a:p>
          <a:p>
            <a:r>
              <a:rPr lang="sr-Cyrl-CS" altLang="en-US" sz="2000" i="1">
                <a:solidFill>
                  <a:srgbClr val="990033"/>
                </a:solidFill>
              </a:rPr>
              <a:t>предњи зид</a:t>
            </a:r>
            <a:r>
              <a:rPr lang="sr-Cyrl-CS" altLang="en-US" sz="2000">
                <a:solidFill>
                  <a:srgbClr val="990033"/>
                </a:solidFill>
              </a:rPr>
              <a:t>: </a:t>
            </a:r>
            <a:r>
              <a:rPr lang="sr-Latn-CS" altLang="en-US" sz="2000">
                <a:solidFill>
                  <a:srgbClr val="990033"/>
                </a:solidFill>
              </a:rPr>
              <a:t>fascia cribrosa</a:t>
            </a:r>
            <a:endParaRPr lang="en-US" altLang="en-US" sz="2000" b="1">
              <a:solidFill>
                <a:srgbClr val="990033"/>
              </a:solidFill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 autoUpdateAnimBg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3"/>
          <p:cNvSpPr txBox="1">
            <a:spLocks noChangeArrowheads="1"/>
          </p:cNvSpPr>
          <p:nvPr/>
        </p:nvSpPr>
        <p:spPr bwMode="auto">
          <a:xfrm>
            <a:off x="0" y="228600"/>
            <a:ext cx="594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3200" b="1">
                <a:solidFill>
                  <a:srgbClr val="000066"/>
                </a:solidFill>
                <a:latin typeface="Comic Sans MS" pitchFamily="66" charset="0"/>
              </a:rPr>
              <a:t>Canalis adductorius-Hunter</a:t>
            </a:r>
            <a:endParaRPr lang="en-US" alt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1139" name="Text Box 4"/>
          <p:cNvSpPr txBox="1">
            <a:spLocks noChangeArrowheads="1"/>
          </p:cNvSpPr>
          <p:nvPr/>
        </p:nvSpPr>
        <p:spPr bwMode="auto">
          <a:xfrm>
            <a:off x="1066800" y="1524000"/>
            <a:ext cx="80772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sr-Cyrl-CS" altLang="en-US" i="1">
                <a:solidFill>
                  <a:schemeClr val="accent2"/>
                </a:solidFill>
                <a:latin typeface="Comic Sans MS" pitchFamily="66" charset="0"/>
              </a:rPr>
              <a:t>Мишићно-фасцијални тунел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sr-Cyrl-CS" altLang="en-US" i="1">
                <a:solidFill>
                  <a:schemeClr val="accent2"/>
                </a:solidFill>
              </a:rPr>
              <a:t>Предњи зид</a:t>
            </a:r>
            <a:r>
              <a:rPr lang="sr-Latn-CS" altLang="en-US" i="1">
                <a:solidFill>
                  <a:schemeClr val="accent2"/>
                </a:solidFill>
              </a:rPr>
              <a:t>: </a:t>
            </a:r>
            <a:r>
              <a:rPr lang="sr-Latn-CS" altLang="en-US" i="1">
                <a:solidFill>
                  <a:srgbClr val="990033"/>
                </a:solidFill>
              </a:rPr>
              <a:t>m. vastus medialis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sr-Cyrl-CS" altLang="en-US" i="1">
                <a:solidFill>
                  <a:schemeClr val="accent2"/>
                </a:solidFill>
              </a:rPr>
              <a:t>Задњи: </a:t>
            </a:r>
            <a:r>
              <a:rPr lang="sr-Latn-CS" altLang="en-US" i="1">
                <a:solidFill>
                  <a:srgbClr val="990033"/>
                </a:solidFill>
              </a:rPr>
              <a:t>m.adductor longus et 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sr-Latn-CS" altLang="en-US" i="1">
                <a:solidFill>
                  <a:srgbClr val="990033"/>
                </a:solidFill>
              </a:rPr>
              <a:t>magnus</a:t>
            </a:r>
          </a:p>
          <a:p>
            <a:pPr>
              <a:spcBef>
                <a:spcPct val="50000"/>
              </a:spcBef>
            </a:pPr>
            <a:r>
              <a:rPr lang="sr-Cyrl-CS" altLang="en-US" i="1">
                <a:solidFill>
                  <a:schemeClr val="accent2"/>
                </a:solidFill>
              </a:rPr>
              <a:t>Унутрашњи: </a:t>
            </a:r>
            <a:r>
              <a:rPr lang="sr-Latn-CS" altLang="en-US" i="1">
                <a:solidFill>
                  <a:srgbClr val="990033"/>
                </a:solidFill>
              </a:rPr>
              <a:t>membrana vastoadductoria et m. sartorius</a:t>
            </a:r>
            <a:endParaRPr lang="en-US" altLang="en-US" i="1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3"/>
          <p:cNvSpPr txBox="1">
            <a:spLocks noChangeArrowheads="1"/>
          </p:cNvSpPr>
          <p:nvPr/>
        </p:nvSpPr>
        <p:spPr bwMode="auto">
          <a:xfrm>
            <a:off x="152400" y="152400"/>
            <a:ext cx="8763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800" b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Canalis obturatorius</a:t>
            </a:r>
            <a:r>
              <a:rPr lang="sr-Latn-CS" altLang="en-US" sz="2400" b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sr-Cyrl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коштано-мишићно-фиброзни канал      </a:t>
            </a: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				L</a:t>
            </a:r>
            <a:r>
              <a:rPr lang="en-U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~</a:t>
            </a: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2cm</a:t>
            </a:r>
            <a:endParaRPr lang="en-US" altLang="en-US" sz="2400" b="1">
              <a:solidFill>
                <a:srgbClr val="006A4E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92163" name="Rectangle 4"/>
          <p:cNvSpPr>
            <a:spLocks noChangeArrowheads="1"/>
          </p:cNvSpPr>
          <p:nvPr/>
        </p:nvSpPr>
        <p:spPr bwMode="auto">
          <a:xfrm>
            <a:off x="0" y="4800600"/>
            <a:ext cx="3429000" cy="6858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2164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71628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Горе</a:t>
            </a:r>
            <a:r>
              <a:rPr lang="sr-Latn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sulcus obturatorius</a:t>
            </a:r>
            <a:r>
              <a:rPr lang="sr-Latn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(ramus superior ossis pubis)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Доле</a:t>
            </a:r>
            <a:r>
              <a:rPr lang="sr-Latn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obturatorius internus et externus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membrana obturatoria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sr-Cyrl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Садржај: </a:t>
            </a:r>
            <a:r>
              <a:rPr lang="sr-Latn-CS" altLang="en-US" sz="2000" i="1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n.obturatorius, a. et v. obturatoria</a:t>
            </a:r>
            <a:r>
              <a:rPr lang="sr-Latn-CS" altLang="en-US" sz="2000">
                <a:solidFill>
                  <a:srgbClr val="006A4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2000">
              <a:solidFill>
                <a:srgbClr val="006A4E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ChangeArrowheads="1"/>
          </p:cNvSpPr>
          <p:nvPr/>
        </p:nvSpPr>
        <p:spPr bwMode="auto">
          <a:xfrm>
            <a:off x="611188" y="188913"/>
            <a:ext cx="2895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iliaca externa</a:t>
            </a:r>
            <a:endParaRPr lang="en-US" altLang="en-US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187" name="Rectangle 4"/>
          <p:cNvSpPr>
            <a:spLocks noChangeArrowheads="1"/>
          </p:cNvSpPr>
          <p:nvPr/>
        </p:nvSpPr>
        <p:spPr bwMode="auto">
          <a:xfrm>
            <a:off x="539750" y="836613"/>
            <a:ext cx="3094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femoralis</a:t>
            </a:r>
            <a:endParaRPr lang="en-US" altLang="en-US" sz="4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188" name="AutoShape 5"/>
          <p:cNvSpPr>
            <a:spLocks noChangeArrowheads="1"/>
          </p:cNvSpPr>
          <p:nvPr/>
        </p:nvSpPr>
        <p:spPr bwMode="auto">
          <a:xfrm>
            <a:off x="1835150" y="1628775"/>
            <a:ext cx="144463" cy="503238"/>
          </a:xfrm>
          <a:prstGeom prst="downArrow">
            <a:avLst>
              <a:gd name="adj1" fmla="val 50000"/>
              <a:gd name="adj2" fmla="val 87088"/>
            </a:avLst>
          </a:prstGeom>
          <a:solidFill>
            <a:srgbClr val="00A479"/>
          </a:solidFill>
          <a:ln w="2857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3189" name="Text Box 6"/>
          <p:cNvSpPr txBox="1">
            <a:spLocks noChangeArrowheads="1"/>
          </p:cNvSpPr>
          <p:nvPr/>
        </p:nvSpPr>
        <p:spPr bwMode="auto">
          <a:xfrm>
            <a:off x="0" y="2133600"/>
            <a:ext cx="558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 i="1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Lacuna vasorum hiatus subinguinalis-a</a:t>
            </a:r>
            <a:endParaRPr lang="en-US" altLang="en-US" sz="2000" b="1" i="1">
              <a:solidFill>
                <a:srgbClr val="3399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190" name="AutoShape 7"/>
          <p:cNvSpPr>
            <a:spLocks noChangeArrowheads="1"/>
          </p:cNvSpPr>
          <p:nvPr/>
        </p:nvSpPr>
        <p:spPr bwMode="auto">
          <a:xfrm>
            <a:off x="1835150" y="2708275"/>
            <a:ext cx="144463" cy="576263"/>
          </a:xfrm>
          <a:prstGeom prst="downArrow">
            <a:avLst>
              <a:gd name="adj1" fmla="val 50000"/>
              <a:gd name="adj2" fmla="val 99725"/>
            </a:avLst>
          </a:prstGeom>
          <a:solidFill>
            <a:srgbClr val="00A479"/>
          </a:solidFill>
          <a:ln w="2857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3191" name="Text Box 8"/>
          <p:cNvSpPr txBox="1">
            <a:spLocks noChangeArrowheads="1"/>
          </p:cNvSpPr>
          <p:nvPr/>
        </p:nvSpPr>
        <p:spPr bwMode="auto">
          <a:xfrm>
            <a:off x="0" y="3284538"/>
            <a:ext cx="5638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 i="1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Trigonum femorale – </a:t>
            </a:r>
            <a:r>
              <a:rPr lang="sr-Cyrl-CS" altLang="en-US">
                <a:solidFill>
                  <a:srgbClr val="339966"/>
                </a:solidFill>
              </a:rPr>
              <a:t>својим горњим делом</a:t>
            </a:r>
            <a:r>
              <a:rPr lang="sr-Cyrl-CS" altLang="en-US"/>
              <a:t> </a:t>
            </a:r>
            <a:endParaRPr lang="sr-Latn-CS" altLang="en-US"/>
          </a:p>
          <a:p>
            <a:pPr>
              <a:spcBef>
                <a:spcPct val="50000"/>
              </a:spcBef>
            </a:pPr>
            <a:r>
              <a:rPr lang="sr-Latn-CS" altLang="en-US" sz="2000" b="1" i="1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Canalis adductorius –</a:t>
            </a:r>
            <a:r>
              <a:rPr lang="sr-Latn-CS" altLang="en-US"/>
              <a:t> </a:t>
            </a:r>
            <a:r>
              <a:rPr lang="sr-Cyrl-CS" altLang="en-US">
                <a:solidFill>
                  <a:srgbClr val="339966"/>
                </a:solidFill>
              </a:rPr>
              <a:t>својим</a:t>
            </a:r>
            <a:r>
              <a:rPr lang="sr-Cyrl-CS" altLang="en-US"/>
              <a:t> </a:t>
            </a:r>
            <a:r>
              <a:rPr lang="sr-Cyrl-CS" altLang="en-US">
                <a:solidFill>
                  <a:srgbClr val="339966"/>
                </a:solidFill>
              </a:rPr>
              <a:t>доњим делом</a:t>
            </a:r>
          </a:p>
        </p:txBody>
      </p:sp>
      <p:sp>
        <p:nvSpPr>
          <p:cNvPr id="93192" name="Text Box 9"/>
          <p:cNvSpPr txBox="1">
            <a:spLocks noChangeArrowheads="1"/>
          </p:cNvSpPr>
          <p:nvPr/>
        </p:nvSpPr>
        <p:spPr bwMode="auto">
          <a:xfrm>
            <a:off x="1116013" y="1700213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>
                <a:solidFill>
                  <a:srgbClr val="339966"/>
                </a:solidFill>
              </a:rPr>
              <a:t>у бут      улази кроз</a:t>
            </a:r>
          </a:p>
        </p:txBody>
      </p:sp>
      <p:sp>
        <p:nvSpPr>
          <p:cNvPr id="93193" name="Text Box 10"/>
          <p:cNvSpPr txBox="1">
            <a:spLocks noChangeArrowheads="1"/>
          </p:cNvSpPr>
          <p:nvPr/>
        </p:nvSpPr>
        <p:spPr bwMode="auto">
          <a:xfrm>
            <a:off x="755650" y="2708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>
                <a:solidFill>
                  <a:srgbClr val="339966"/>
                </a:solidFill>
              </a:rPr>
              <a:t>пружа се     кроз</a:t>
            </a:r>
          </a:p>
        </p:txBody>
      </p:sp>
      <p:sp>
        <p:nvSpPr>
          <p:cNvPr id="93194" name="AutoShape 11"/>
          <p:cNvSpPr>
            <a:spLocks noChangeArrowheads="1"/>
          </p:cNvSpPr>
          <p:nvPr/>
        </p:nvSpPr>
        <p:spPr bwMode="auto">
          <a:xfrm>
            <a:off x="1835150" y="4221163"/>
            <a:ext cx="144463" cy="576262"/>
          </a:xfrm>
          <a:prstGeom prst="downArrow">
            <a:avLst>
              <a:gd name="adj1" fmla="val 50000"/>
              <a:gd name="adj2" fmla="val 99725"/>
            </a:avLst>
          </a:prstGeom>
          <a:solidFill>
            <a:srgbClr val="00A479"/>
          </a:solidFill>
          <a:ln w="2857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3195" name="Text Box 12"/>
          <p:cNvSpPr txBox="1">
            <a:spLocks noChangeArrowheads="1"/>
          </p:cNvSpPr>
          <p:nvPr/>
        </p:nvSpPr>
        <p:spPr bwMode="auto">
          <a:xfrm>
            <a:off x="685800" y="4800600"/>
            <a:ext cx="3743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 i="1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Hiatus adductorius</a:t>
            </a:r>
            <a:endParaRPr lang="en-US" altLang="en-US" sz="2000" b="1" i="1">
              <a:solidFill>
                <a:srgbClr val="3399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196" name="Text Box 13"/>
          <p:cNvSpPr txBox="1">
            <a:spLocks noChangeArrowheads="1"/>
          </p:cNvSpPr>
          <p:nvPr/>
        </p:nvSpPr>
        <p:spPr bwMode="auto">
          <a:xfrm>
            <a:off x="762000" y="4191000"/>
            <a:ext cx="215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>
                <a:solidFill>
                  <a:srgbClr val="339966"/>
                </a:solidFill>
              </a:rPr>
              <a:t>пролази     кроз</a:t>
            </a:r>
          </a:p>
        </p:txBody>
      </p:sp>
      <p:sp>
        <p:nvSpPr>
          <p:cNvPr id="93197" name="AutoShape 14"/>
          <p:cNvSpPr>
            <a:spLocks noChangeArrowheads="1"/>
          </p:cNvSpPr>
          <p:nvPr/>
        </p:nvSpPr>
        <p:spPr bwMode="auto">
          <a:xfrm>
            <a:off x="1835150" y="5300663"/>
            <a:ext cx="144463" cy="576262"/>
          </a:xfrm>
          <a:prstGeom prst="downArrow">
            <a:avLst>
              <a:gd name="adj1" fmla="val 50000"/>
              <a:gd name="adj2" fmla="val 99725"/>
            </a:avLst>
          </a:prstGeom>
          <a:solidFill>
            <a:srgbClr val="00A479"/>
          </a:solidFill>
          <a:ln w="2857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3198" name="Text Box 15"/>
          <p:cNvSpPr txBox="1">
            <a:spLocks noChangeArrowheads="1"/>
          </p:cNvSpPr>
          <p:nvPr/>
        </p:nvSpPr>
        <p:spPr bwMode="auto">
          <a:xfrm>
            <a:off x="609600" y="54102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altLang="en-US">
                <a:solidFill>
                  <a:srgbClr val="339966"/>
                </a:solidFill>
              </a:rPr>
              <a:t>наставља      као</a:t>
            </a:r>
          </a:p>
        </p:txBody>
      </p:sp>
      <p:sp>
        <p:nvSpPr>
          <p:cNvPr id="93199" name="Text Box 16"/>
          <p:cNvSpPr txBox="1">
            <a:spLocks noChangeArrowheads="1"/>
          </p:cNvSpPr>
          <p:nvPr/>
        </p:nvSpPr>
        <p:spPr bwMode="auto">
          <a:xfrm>
            <a:off x="755650" y="5805488"/>
            <a:ext cx="3167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32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poplitea</a:t>
            </a:r>
            <a:endParaRPr lang="en-US" altLang="en-US" sz="3200" b="1" i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00" name="AutoShape 17"/>
          <p:cNvSpPr>
            <a:spLocks noChangeArrowheads="1"/>
          </p:cNvSpPr>
          <p:nvPr/>
        </p:nvSpPr>
        <p:spPr bwMode="auto">
          <a:xfrm>
            <a:off x="3708400" y="404813"/>
            <a:ext cx="1008063" cy="1008062"/>
          </a:xfrm>
          <a:prstGeom prst="curvedLeftArrow">
            <a:avLst>
              <a:gd name="adj1" fmla="val 20000"/>
              <a:gd name="adj2" fmla="val 40000"/>
              <a:gd name="adj3" fmla="val 33333"/>
            </a:avLst>
          </a:prstGeom>
          <a:solidFill>
            <a:srgbClr val="00CC99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altLang="en-US">
              <a:solidFill>
                <a:srgbClr val="00CC9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  <p:bldP spid="93188" grpId="0" animBg="1" autoUpdateAnimBg="0"/>
      <p:bldP spid="93189" grpId="0" autoUpdateAnimBg="0"/>
      <p:bldP spid="93190" grpId="0" animBg="1" autoUpdateAnimBg="0"/>
      <p:bldP spid="93191" grpId="0" autoUpdateAnimBg="0"/>
      <p:bldP spid="93192" grpId="0" autoUpdateAnimBg="0"/>
      <p:bldP spid="93193" grpId="0" autoUpdateAnimBg="0"/>
      <p:bldP spid="93194" grpId="0" animBg="1" autoUpdateAnimBg="0"/>
      <p:bldP spid="93195" grpId="0" autoUpdateAnimBg="0"/>
      <p:bldP spid="93196" grpId="0" autoUpdateAnimBg="0"/>
      <p:bldP spid="93197" grpId="0" animBg="1" autoUpdateAnimBg="0"/>
      <p:bldP spid="93198" grpId="0" autoUpdateAnimBg="0"/>
      <p:bldP spid="93199" grpId="0" autoUpdateAnimBg="0"/>
      <p:bldP spid="93200" grpId="0" animBg="1" autoUpdateAnimBg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full l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838200"/>
            <a:ext cx="4572000" cy="6019800"/>
          </a:xfrm>
          <a:noFill/>
          <a:ln/>
        </p:spPr>
      </p:pic>
      <p:pic>
        <p:nvPicPr>
          <p:cNvPr id="94211" name="Picture 3" descr="full leg posterio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990600"/>
            <a:ext cx="4495800" cy="5867400"/>
          </a:xfrm>
          <a:noFill/>
          <a:ln/>
        </p:spPr>
      </p:pic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533400" y="762000"/>
            <a:ext cx="1600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4800600" y="914400"/>
            <a:ext cx="838200" cy="152400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8711" r="41745" b="37549"/>
          <a:stretch>
            <a:fillRect/>
          </a:stretch>
        </p:blipFill>
        <p:spPr bwMode="auto">
          <a:xfrm>
            <a:off x="1116013" y="0"/>
            <a:ext cx="7212012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3.3|10.7|9.1|7.2|7.7|12.9|2.7|1.7|2.9|2.9|1.9|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4.4|32.9|4.1|2.4|16.7|9.4|46.4|26.2|2|2.4|3.1|4.2|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3.4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5.5|3.6|4.7|1.9|7.2|2|5.9|1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Pages>0</Pages>
  <Words>2950</Words>
  <Characters>0</Characters>
  <Application>Microsoft Office PowerPoint</Application>
  <DocSecurity>0</DocSecurity>
  <PresentationFormat>On-screen Show (4:3)</PresentationFormat>
  <Lines>0</Lines>
  <Paragraphs>687</Paragraphs>
  <Slides>89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4" baseType="lpstr">
      <vt:lpstr>Arial</vt:lpstr>
      <vt:lpstr>Comic Sans MS</vt:lpstr>
      <vt:lpstr>Times New Roman</vt:lpstr>
      <vt:lpstr>YUBaskerville</vt:lpstr>
      <vt:lpstr>Default Design</vt:lpstr>
      <vt:lpstr>PowerPoint Presentation</vt:lpstr>
      <vt:lpstr>PowerPoint Presentation</vt:lpstr>
      <vt:lpstr>PowerPoint Presentation</vt:lpstr>
      <vt:lpstr>МИШИЋИ БЕДРА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МИШИЋИ БУТА (musculi femoris)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МИШИЋИ ПОТКОЛЕНИЦЕ (musculi cruris)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МИШИЋИ СТОПАЛА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Мишићно-фасцијални простори предњег предела бута</vt:lpstr>
      <vt:lpstr>PowerPoint Presentation</vt:lpstr>
      <vt:lpstr>Медијални део lacuna-e vasorum → Anulus femoralis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Dejan</dc:creator>
  <cp:lastModifiedBy>Win10</cp:lastModifiedBy>
  <cp:revision>93</cp:revision>
  <dcterms:created xsi:type="dcterms:W3CDTF">2009-10-31T20:21:40Z</dcterms:created>
  <dcterms:modified xsi:type="dcterms:W3CDTF">2020-09-30T07:01:49Z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